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90" r:id="rId3"/>
    <p:sldId id="261" r:id="rId4"/>
    <p:sldId id="262" r:id="rId5"/>
    <p:sldId id="265" r:id="rId6"/>
    <p:sldId id="266" r:id="rId7"/>
    <p:sldId id="267" r:id="rId8"/>
    <p:sldId id="268" r:id="rId9"/>
    <p:sldId id="263" r:id="rId10"/>
    <p:sldId id="269" r:id="rId11"/>
    <p:sldId id="270" r:id="rId12"/>
    <p:sldId id="271" r:id="rId13"/>
    <p:sldId id="272" r:id="rId14"/>
    <p:sldId id="275" r:id="rId15"/>
    <p:sldId id="276" r:id="rId16"/>
    <p:sldId id="291" r:id="rId17"/>
    <p:sldId id="277" r:id="rId18"/>
    <p:sldId id="274" r:id="rId19"/>
    <p:sldId id="273" r:id="rId20"/>
    <p:sldId id="278" r:id="rId21"/>
    <p:sldId id="280" r:id="rId22"/>
    <p:sldId id="279" r:id="rId23"/>
    <p:sldId id="281" r:id="rId24"/>
    <p:sldId id="282" r:id="rId25"/>
    <p:sldId id="283" r:id="rId26"/>
    <p:sldId id="284" r:id="rId27"/>
    <p:sldId id="285" r:id="rId28"/>
    <p:sldId id="286" r:id="rId29"/>
    <p:sldId id="287" r:id="rId30"/>
    <p:sldId id="288" r:id="rId31"/>
    <p:sldId id="26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34FBEE-D1E1-40AE-8D3B-E542CBB9206F}" v="7" dt="2024-04-18T19:02:50.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033"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A2B6A-904B-44E1-BB0C-8BB239A87DD0}"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6EAC6-281E-4378-80A0-513EFE7CE87D}" type="slidenum">
              <a:rPr lang="en-US" smtClean="0"/>
              <a:t>‹#›</a:t>
            </a:fld>
            <a:endParaRPr lang="en-US"/>
          </a:p>
        </p:txBody>
      </p:sp>
    </p:spTree>
    <p:extLst>
      <p:ext uri="{BB962C8B-B14F-4D97-AF65-F5344CB8AC3E}">
        <p14:creationId xmlns:p14="http://schemas.microsoft.com/office/powerpoint/2010/main" val="188254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Customizing visuals in Power BI has always been a challenge. As a developer who started working with Power BI after Qlik View, I’ve needed some time to adapt and accept the fact that some customizations are just not possible. I’ve played around with custom visuals from library, faced the performance and licensing limitations. I’ve tried my best with </a:t>
            </a:r>
            <a:r>
              <a:rPr lang="en-GB" dirty="0" err="1"/>
              <a:t>Charticulator</a:t>
            </a:r>
            <a:r>
              <a:rPr lang="en-GB" dirty="0"/>
              <a:t> and still was not able to achieve what I’ve expected. For some time, I’ve been convinced that there’s no better way than stick to the basic visuals and simplify the report as much as possible.</a:t>
            </a:r>
          </a:p>
          <a:p>
            <a:r>
              <a:rPr lang="en-US" dirty="0"/>
              <a:t>I also should add that throughout my whole experience I’ve been focused on working with data, so I don’t have any serious programming background and learning any JS libraries like D3 was never a goal for 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D3.js, for one of my projects I’ve been preparing some C-level reports and was looking for some state-of-art looking one-pager design approaches. As you can imagine - this was hard to achieve using only bar and line charts. Other visuals were not that useful. We’ve added some card- combination, were able to develop interesting visualizations (as the heatmap that you can see on the slied), but it was still not enough. And we’ve started to utilize D3.Js visuals. They’ve helped us a lot with brightening the landscape of our reports, but still had some limitations (slide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last point was the most crucial in our case - the C-level person, the customer of this report was quite serious on the idea to export the report to PDF.</a:t>
            </a:r>
            <a:endParaRPr lang="en-US" dirty="0"/>
          </a:p>
          <a:p>
            <a:endParaRPr lang="en-US" dirty="0"/>
          </a:p>
        </p:txBody>
      </p:sp>
      <p:sp>
        <p:nvSpPr>
          <p:cNvPr id="4" name="Slide Number Placeholder 3"/>
          <p:cNvSpPr>
            <a:spLocks noGrp="1"/>
          </p:cNvSpPr>
          <p:nvPr>
            <p:ph type="sldNum" sz="quarter" idx="5"/>
          </p:nvPr>
        </p:nvSpPr>
        <p:spPr/>
        <p:txBody>
          <a:bodyPr/>
          <a:lstStyle/>
          <a:p>
            <a:fld id="{1226EAC6-281E-4378-80A0-513EFE7CE87D}" type="slidenum">
              <a:rPr lang="en-US" smtClean="0"/>
              <a:t>5</a:t>
            </a:fld>
            <a:endParaRPr lang="en-US"/>
          </a:p>
        </p:txBody>
      </p:sp>
    </p:spTree>
    <p:extLst>
      <p:ext uri="{BB962C8B-B14F-4D97-AF65-F5344CB8AC3E}">
        <p14:creationId xmlns:p14="http://schemas.microsoft.com/office/powerpoint/2010/main" val="4283541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26EAC6-281E-4378-80A0-513EFE7CE87D}" type="slidenum">
              <a:rPr lang="en-US" smtClean="0"/>
              <a:t>26</a:t>
            </a:fld>
            <a:endParaRPr lang="en-US"/>
          </a:p>
        </p:txBody>
      </p:sp>
    </p:spTree>
    <p:extLst>
      <p:ext uri="{BB962C8B-B14F-4D97-AF65-F5344CB8AC3E}">
        <p14:creationId xmlns:p14="http://schemas.microsoft.com/office/powerpoint/2010/main" val="1149937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46E8-D4CE-2F58-1510-F9C515512EF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D7355C5C-17E7-BAFE-2DE1-B2D645514A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6032DA2-9F3D-CBEC-4755-6E1918EF7506}"/>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5AC9CE76-640E-5157-7B51-6A9305B8C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BD15F-ED34-89FB-D132-ACE1121413DE}"/>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55468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863A-C6E3-2A45-6E79-3EAD718C0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DA9438-72B6-1420-F28B-4C31D93B29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739C1C-2569-9C57-865C-DE7D327112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630CCC-4C22-5A33-5E30-D47024D6139D}"/>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6" name="Footer Placeholder 5">
            <a:extLst>
              <a:ext uri="{FF2B5EF4-FFF2-40B4-BE49-F238E27FC236}">
                <a16:creationId xmlns:a16="http://schemas.microsoft.com/office/drawing/2014/main" id="{97FFC9A7-FF49-4545-B2D5-672A0F4E5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19CF51-49D9-00BB-B689-26C03AB6A324}"/>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20738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9D5F-480F-8497-ED83-BA0FB63DEA34}"/>
              </a:ext>
            </a:extLst>
          </p:cNvPr>
          <p:cNvSpPr>
            <a:spLocks noGrp="1"/>
          </p:cNvSpPr>
          <p:nvPr>
            <p:ph type="title"/>
          </p:nvPr>
        </p:nvSpPr>
        <p:spPr>
          <a:xfrm>
            <a:off x="839788" y="365125"/>
            <a:ext cx="865057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0475AD-A3DA-6F7F-DEE3-4A0D55FFD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B50444-C4B7-BF77-E77E-32363E5DE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E2C262-6AE0-AAE5-11C9-FDF32E4CE8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637F91-2EC2-E4F2-334F-4C0C1AAE2A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BDF604-7A2C-09FA-748F-0AA262B03704}"/>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8" name="Footer Placeholder 7">
            <a:extLst>
              <a:ext uri="{FF2B5EF4-FFF2-40B4-BE49-F238E27FC236}">
                <a16:creationId xmlns:a16="http://schemas.microsoft.com/office/drawing/2014/main" id="{9F5CDB47-8ECC-918D-17AB-7EABD29206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E7ED50-068B-EB42-17A0-EF43328626A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978653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2BD0-3E8F-915C-23F3-4FFF40C28B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E57ABD-964D-D1CB-61C2-086DBC52B816}"/>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4" name="Footer Placeholder 3">
            <a:extLst>
              <a:ext uri="{FF2B5EF4-FFF2-40B4-BE49-F238E27FC236}">
                <a16:creationId xmlns:a16="http://schemas.microsoft.com/office/drawing/2014/main" id="{6FE9639E-E6C4-F10B-274F-ECD5D6F9B0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C8FADB-9722-FDB8-B825-864C61B9F713}"/>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288147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6F395-F0CD-D071-58F0-98D923414B5D}"/>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3" name="Footer Placeholder 2">
            <a:extLst>
              <a:ext uri="{FF2B5EF4-FFF2-40B4-BE49-F238E27FC236}">
                <a16:creationId xmlns:a16="http://schemas.microsoft.com/office/drawing/2014/main" id="{893E10D7-DCE6-9773-E24E-4EBCF2607F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3F035-63A4-992E-886B-D827C2C866C9}"/>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875650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2912-2EB3-7935-32F8-6C235A03F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1E4228-55C4-BA66-9130-8E67E9D393FB}"/>
              </a:ext>
            </a:extLst>
          </p:cNvPr>
          <p:cNvSpPr>
            <a:spLocks noGrp="1"/>
          </p:cNvSpPr>
          <p:nvPr>
            <p:ph idx="1"/>
          </p:nvPr>
        </p:nvSpPr>
        <p:spPr>
          <a:xfrm>
            <a:off x="5183188" y="1126836"/>
            <a:ext cx="6172200" cy="473421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80ACB25-3607-0C37-09BE-F9B3381E7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249070-EE56-FD1E-9EE1-4782C9086568}"/>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6" name="Footer Placeholder 5">
            <a:extLst>
              <a:ext uri="{FF2B5EF4-FFF2-40B4-BE49-F238E27FC236}">
                <a16:creationId xmlns:a16="http://schemas.microsoft.com/office/drawing/2014/main" id="{15091F71-1703-5E8F-1C8A-AAA2026B7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BC3BA-9DAF-76B5-0592-BF039C40B926}"/>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81364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C3EE-DD3D-CC0A-9622-34AF2925E9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6F5ECF-C541-6FC8-65E5-0C48F86A93D6}"/>
              </a:ext>
            </a:extLst>
          </p:cNvPr>
          <p:cNvSpPr>
            <a:spLocks noGrp="1"/>
          </p:cNvSpPr>
          <p:nvPr>
            <p:ph type="pic" idx="1"/>
          </p:nvPr>
        </p:nvSpPr>
        <p:spPr>
          <a:xfrm>
            <a:off x="5183188" y="1117600"/>
            <a:ext cx="6172200" cy="4743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C8BC86-F3CB-0712-0F2B-63F3D994B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008B2-EEFD-36BF-E8C7-B270B96BAD0C}"/>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6" name="Footer Placeholder 5">
            <a:extLst>
              <a:ext uri="{FF2B5EF4-FFF2-40B4-BE49-F238E27FC236}">
                <a16:creationId xmlns:a16="http://schemas.microsoft.com/office/drawing/2014/main" id="{B5F7105F-11BE-92C7-4A21-3AA3CF934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593FA3-679C-7B34-E566-8D1680AA933F}"/>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956409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6F395-F0CD-D071-58F0-98D923414B5D}"/>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3" name="Footer Placeholder 2">
            <a:extLst>
              <a:ext uri="{FF2B5EF4-FFF2-40B4-BE49-F238E27FC236}">
                <a16:creationId xmlns:a16="http://schemas.microsoft.com/office/drawing/2014/main" id="{893E10D7-DCE6-9773-E24E-4EBCF2607F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3F035-63A4-992E-886B-D827C2C866C9}"/>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954117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6F395-F0CD-D071-58F0-98D923414B5D}"/>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3" name="Footer Placeholder 2">
            <a:extLst>
              <a:ext uri="{FF2B5EF4-FFF2-40B4-BE49-F238E27FC236}">
                <a16:creationId xmlns:a16="http://schemas.microsoft.com/office/drawing/2014/main" id="{893E10D7-DCE6-9773-E24E-4EBCF2607F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3F035-63A4-992E-886B-D827C2C866C9}"/>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86764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416040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208969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90409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812284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645944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218832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757655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71FD6-33E0-2040-45C9-164DEC5A9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3BDA95-0DDB-08BC-079E-0F75B082EA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7560B5-F692-EDD5-6D04-D9A5EE7C83D1}"/>
              </a:ext>
            </a:extLst>
          </p:cNvPr>
          <p:cNvSpPr>
            <a:spLocks noGrp="1"/>
          </p:cNvSpPr>
          <p:nvPr>
            <p:ph type="dt" sz="half" idx="10"/>
          </p:nvPr>
        </p:nvSpPr>
        <p:spPr/>
        <p:txBody>
          <a:body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6A717E0E-5288-F7B7-8530-D3F6A9DE3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AA9C9-DC12-1035-8CEB-55828072D4D2}"/>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553652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720FCF-99F2-7A24-42F1-EBD4F3377E2E}"/>
              </a:ext>
            </a:extLst>
          </p:cNvPr>
          <p:cNvSpPr>
            <a:spLocks noGrp="1"/>
          </p:cNvSpPr>
          <p:nvPr>
            <p:ph type="title"/>
          </p:nvPr>
        </p:nvSpPr>
        <p:spPr>
          <a:xfrm>
            <a:off x="838200" y="365125"/>
            <a:ext cx="864754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8BC20CC-F572-DE62-0AAB-CCC457410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6A2F9E-3C55-8F8A-D67A-7C9AA57BE0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218A68-7E6F-4792-81EA-3F8FCF2AD9D6}" type="datetimeFigureOut">
              <a:rPr lang="en-US" smtClean="0"/>
              <a:t>5/15/2024</a:t>
            </a:fld>
            <a:endParaRPr lang="en-US"/>
          </a:p>
        </p:txBody>
      </p:sp>
      <p:sp>
        <p:nvSpPr>
          <p:cNvPr id="5" name="Footer Placeholder 4">
            <a:extLst>
              <a:ext uri="{FF2B5EF4-FFF2-40B4-BE49-F238E27FC236}">
                <a16:creationId xmlns:a16="http://schemas.microsoft.com/office/drawing/2014/main" id="{A5D8732D-4FFE-1FB3-4CFA-9B128DD831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4B36AF-2FAC-96CE-CCF7-B6189B2DE1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D103C2-89A1-4FCA-87EF-DAE6FA725F66}" type="slidenum">
              <a:rPr lang="en-US" smtClean="0"/>
              <a:t>‹#›</a:t>
            </a:fld>
            <a:endParaRPr lang="en-US"/>
          </a:p>
        </p:txBody>
      </p:sp>
    </p:spTree>
    <p:extLst>
      <p:ext uri="{BB962C8B-B14F-4D97-AF65-F5344CB8AC3E}">
        <p14:creationId xmlns:p14="http://schemas.microsoft.com/office/powerpoint/2010/main" val="2525828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Oswald" pitchFamily="2" charset="-1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swald" pitchFamily="2" charset="-1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swald"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swald"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swald"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swald"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kristinavodich@gmail.com"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vega.github.io/vega-lite/examples/"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vega.github.io/vega-lite/doc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3F91-B0F6-F32C-9685-D17905EA71E7}"/>
              </a:ext>
            </a:extLst>
          </p:cNvPr>
          <p:cNvSpPr>
            <a:spLocks noGrp="1"/>
          </p:cNvSpPr>
          <p:nvPr>
            <p:ph type="ctrTitle"/>
          </p:nvPr>
        </p:nvSpPr>
        <p:spPr>
          <a:xfrm>
            <a:off x="1524000" y="1840120"/>
            <a:ext cx="9144000" cy="2387600"/>
          </a:xfrm>
        </p:spPr>
        <p:txBody>
          <a:bodyPr>
            <a:normAutofit fontScale="90000"/>
          </a:bodyPr>
          <a:lstStyle/>
          <a:p>
            <a:r>
              <a:rPr lang="en-GB" noProof="0" dirty="0"/>
              <a:t>Deneb and Vega-Lite: </a:t>
            </a:r>
            <a:br>
              <a:rPr lang="en-GB" noProof="0" dirty="0"/>
            </a:br>
            <a:r>
              <a:rPr lang="en-GB" noProof="0" dirty="0"/>
              <a:t>The Secret Weapon for </a:t>
            </a:r>
            <a:br>
              <a:rPr lang="en-GB" noProof="0" dirty="0"/>
            </a:br>
            <a:r>
              <a:rPr lang="en-GB" noProof="0" dirty="0"/>
              <a:t>Custom Power BI Visuals</a:t>
            </a:r>
            <a:endParaRPr lang="en-US" dirty="0"/>
          </a:p>
        </p:txBody>
      </p:sp>
      <p:sp>
        <p:nvSpPr>
          <p:cNvPr id="3" name="Subtitle 2">
            <a:extLst>
              <a:ext uri="{FF2B5EF4-FFF2-40B4-BE49-F238E27FC236}">
                <a16:creationId xmlns:a16="http://schemas.microsoft.com/office/drawing/2014/main" id="{02395A24-37C0-A695-CCE7-96772F485FAF}"/>
              </a:ext>
            </a:extLst>
          </p:cNvPr>
          <p:cNvSpPr>
            <a:spLocks noGrp="1"/>
          </p:cNvSpPr>
          <p:nvPr>
            <p:ph type="subTitle" idx="1"/>
          </p:nvPr>
        </p:nvSpPr>
        <p:spPr>
          <a:xfrm>
            <a:off x="1524000" y="4319795"/>
            <a:ext cx="9144000" cy="1655762"/>
          </a:xfrm>
        </p:spPr>
        <p:txBody>
          <a:bodyPr/>
          <a:lstStyle/>
          <a:p>
            <a:r>
              <a:rPr lang="en-US" noProof="0" dirty="0"/>
              <a:t>Krystsina Kremianeuskaya</a:t>
            </a:r>
          </a:p>
          <a:p>
            <a:endParaRPr lang="en-US" dirty="0"/>
          </a:p>
        </p:txBody>
      </p:sp>
    </p:spTree>
    <p:extLst>
      <p:ext uri="{BB962C8B-B14F-4D97-AF65-F5344CB8AC3E}">
        <p14:creationId xmlns:p14="http://schemas.microsoft.com/office/powerpoint/2010/main" val="3183648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a:extLst>
              <a:ext uri="{FF2B5EF4-FFF2-40B4-BE49-F238E27FC236}">
                <a16:creationId xmlns:a16="http://schemas.microsoft.com/office/drawing/2014/main" id="{96BDEB2D-4A25-2E45-1516-95F69C39E254}"/>
              </a:ext>
            </a:extLst>
          </p:cNvPr>
          <p:cNvPicPr>
            <a:picLocks noChangeAspect="1"/>
          </p:cNvPicPr>
          <p:nvPr/>
        </p:nvPicPr>
        <p:blipFill>
          <a:blip r:embed="rId2"/>
          <a:stretch>
            <a:fillRect/>
          </a:stretch>
        </p:blipFill>
        <p:spPr>
          <a:xfrm>
            <a:off x="752870" y="900833"/>
            <a:ext cx="4109097" cy="5824306"/>
          </a:xfrm>
          <a:prstGeom prst="rect">
            <a:avLst/>
          </a:prstGeom>
        </p:spPr>
      </p:pic>
      <p:sp>
        <p:nvSpPr>
          <p:cNvPr id="16" name="Rectangle 15">
            <a:extLst>
              <a:ext uri="{FF2B5EF4-FFF2-40B4-BE49-F238E27FC236}">
                <a16:creationId xmlns:a16="http://schemas.microsoft.com/office/drawing/2014/main" id="{DEE48D50-65A1-D7E5-828A-3CBC58466CFE}"/>
              </a:ext>
            </a:extLst>
          </p:cNvPr>
          <p:cNvSpPr/>
          <p:nvPr/>
        </p:nvSpPr>
        <p:spPr>
          <a:xfrm>
            <a:off x="949124" y="1122993"/>
            <a:ext cx="9120851" cy="252000"/>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D11910-8858-D8ED-7BE8-77EA2A135B67}"/>
              </a:ext>
            </a:extLst>
          </p:cNvPr>
          <p:cNvSpPr txBox="1"/>
          <p:nvPr/>
        </p:nvSpPr>
        <p:spPr>
          <a:xfrm>
            <a:off x="5135386" y="1077222"/>
            <a:ext cx="1393395" cy="369332"/>
          </a:xfrm>
          <a:prstGeom prst="rect">
            <a:avLst/>
          </a:prstGeom>
          <a:noFill/>
        </p:spPr>
        <p:txBody>
          <a:bodyPr wrap="none" rtlCol="0">
            <a:spAutoFit/>
          </a:bodyPr>
          <a:lstStyle/>
          <a:p>
            <a:r>
              <a:rPr lang="en-GB" dirty="0">
                <a:solidFill>
                  <a:schemeClr val="bg1"/>
                </a:solidFill>
              </a:rPr>
              <a:t>Data source</a:t>
            </a:r>
            <a:endParaRPr lang="en-US" dirty="0">
              <a:solidFill>
                <a:schemeClr val="bg1"/>
              </a:solidFill>
            </a:endParaRPr>
          </a:p>
        </p:txBody>
      </p:sp>
      <p:sp>
        <p:nvSpPr>
          <p:cNvPr id="18" name="Rectangle 17">
            <a:extLst>
              <a:ext uri="{FF2B5EF4-FFF2-40B4-BE49-F238E27FC236}">
                <a16:creationId xmlns:a16="http://schemas.microsoft.com/office/drawing/2014/main" id="{288BBBC3-1A98-59BF-557D-FD68F320A72D}"/>
              </a:ext>
            </a:extLst>
          </p:cNvPr>
          <p:cNvSpPr/>
          <p:nvPr/>
        </p:nvSpPr>
        <p:spPr>
          <a:xfrm>
            <a:off x="949123" y="1403023"/>
            <a:ext cx="9120851" cy="216000"/>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8ED7C58-A68B-936E-8BE1-6775D513162A}"/>
              </a:ext>
            </a:extLst>
          </p:cNvPr>
          <p:cNvSpPr txBox="1"/>
          <p:nvPr/>
        </p:nvSpPr>
        <p:spPr>
          <a:xfrm>
            <a:off x="5135386" y="1326357"/>
            <a:ext cx="3938194" cy="369332"/>
          </a:xfrm>
          <a:prstGeom prst="rect">
            <a:avLst/>
          </a:prstGeom>
          <a:noFill/>
        </p:spPr>
        <p:txBody>
          <a:bodyPr wrap="none" rtlCol="0">
            <a:spAutoFit/>
          </a:bodyPr>
          <a:lstStyle/>
          <a:p>
            <a:r>
              <a:rPr lang="en-GB" dirty="0">
                <a:solidFill>
                  <a:schemeClr val="bg1"/>
                </a:solidFill>
              </a:rPr>
              <a:t>Mark type. Can be bar, line, circle, text</a:t>
            </a:r>
            <a:endParaRPr lang="en-US" dirty="0">
              <a:solidFill>
                <a:schemeClr val="bg1"/>
              </a:solidFill>
            </a:endParaRPr>
          </a:p>
        </p:txBody>
      </p:sp>
      <p:sp>
        <p:nvSpPr>
          <p:cNvPr id="20" name="Rectangle 19">
            <a:extLst>
              <a:ext uri="{FF2B5EF4-FFF2-40B4-BE49-F238E27FC236}">
                <a16:creationId xmlns:a16="http://schemas.microsoft.com/office/drawing/2014/main" id="{53D80C24-D077-BF86-CDC4-0A14B0DB07F5}"/>
              </a:ext>
            </a:extLst>
          </p:cNvPr>
          <p:cNvSpPr/>
          <p:nvPr/>
        </p:nvSpPr>
        <p:spPr>
          <a:xfrm>
            <a:off x="949123" y="1841301"/>
            <a:ext cx="9120851" cy="2052000"/>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1DE6240-061A-38C8-813E-6B1CCCD5F54E}"/>
              </a:ext>
            </a:extLst>
          </p:cNvPr>
          <p:cNvSpPr txBox="1"/>
          <p:nvPr/>
        </p:nvSpPr>
        <p:spPr>
          <a:xfrm>
            <a:off x="5135386" y="1793822"/>
            <a:ext cx="3993144" cy="1200329"/>
          </a:xfrm>
          <a:prstGeom prst="rect">
            <a:avLst/>
          </a:prstGeom>
          <a:noFill/>
        </p:spPr>
        <p:txBody>
          <a:bodyPr wrap="none" rtlCol="0">
            <a:spAutoFit/>
          </a:bodyPr>
          <a:lstStyle/>
          <a:p>
            <a:r>
              <a:rPr lang="en-GB" dirty="0">
                <a:solidFill>
                  <a:schemeClr val="bg1"/>
                </a:solidFill>
              </a:rPr>
              <a:t>Define X-axis:</a:t>
            </a:r>
          </a:p>
          <a:p>
            <a:pPr marL="285750" indent="-285750">
              <a:buFont typeface="Arial" panose="020B0604020202020204" pitchFamily="34" charset="0"/>
              <a:buChar char="•"/>
            </a:pPr>
            <a:r>
              <a:rPr lang="en-GB" dirty="0">
                <a:solidFill>
                  <a:schemeClr val="bg1"/>
                </a:solidFill>
              </a:rPr>
              <a:t>Source field</a:t>
            </a:r>
          </a:p>
          <a:p>
            <a:pPr marL="285750" indent="-285750">
              <a:buFont typeface="Arial" panose="020B0604020202020204" pitchFamily="34" charset="0"/>
              <a:buChar char="•"/>
            </a:pPr>
            <a:r>
              <a:rPr lang="en-GB" dirty="0">
                <a:solidFill>
                  <a:schemeClr val="bg1"/>
                </a:solidFill>
              </a:rPr>
              <a:t>Type (nominal, ordinal,</a:t>
            </a:r>
            <a:r>
              <a:rPr lang="pl-PL" dirty="0">
                <a:solidFill>
                  <a:schemeClr val="bg1"/>
                </a:solidFill>
              </a:rPr>
              <a:t>temporal, </a:t>
            </a:r>
            <a:r>
              <a:rPr lang="en-GB" dirty="0">
                <a:solidFill>
                  <a:schemeClr val="bg1"/>
                </a:solidFill>
              </a:rPr>
              <a:t>…)</a:t>
            </a:r>
          </a:p>
          <a:p>
            <a:pPr marL="285750" indent="-285750">
              <a:buFont typeface="Arial" panose="020B0604020202020204" pitchFamily="34" charset="0"/>
              <a:buChar char="•"/>
            </a:pPr>
            <a:r>
              <a:rPr lang="en-GB" dirty="0">
                <a:solidFill>
                  <a:schemeClr val="bg1"/>
                </a:solidFill>
              </a:rPr>
              <a:t>Additional configuration</a:t>
            </a:r>
            <a:endParaRPr lang="en-US" dirty="0">
              <a:solidFill>
                <a:schemeClr val="bg1"/>
              </a:solidFill>
            </a:endParaRPr>
          </a:p>
        </p:txBody>
      </p:sp>
      <p:sp>
        <p:nvSpPr>
          <p:cNvPr id="22" name="Rectangle 21">
            <a:extLst>
              <a:ext uri="{FF2B5EF4-FFF2-40B4-BE49-F238E27FC236}">
                <a16:creationId xmlns:a16="http://schemas.microsoft.com/office/drawing/2014/main" id="{D106719B-057F-F825-3B43-3FC4E7394091}"/>
              </a:ext>
            </a:extLst>
          </p:cNvPr>
          <p:cNvSpPr/>
          <p:nvPr/>
        </p:nvSpPr>
        <p:spPr>
          <a:xfrm>
            <a:off x="949123" y="3937748"/>
            <a:ext cx="9120851" cy="900000"/>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42DD221-CD9B-FC89-9C78-94FFAD88AA75}"/>
              </a:ext>
            </a:extLst>
          </p:cNvPr>
          <p:cNvSpPr txBox="1"/>
          <p:nvPr/>
        </p:nvSpPr>
        <p:spPr>
          <a:xfrm>
            <a:off x="5135386" y="3986662"/>
            <a:ext cx="4767011" cy="369332"/>
          </a:xfrm>
          <a:prstGeom prst="rect">
            <a:avLst/>
          </a:prstGeom>
          <a:noFill/>
        </p:spPr>
        <p:txBody>
          <a:bodyPr wrap="square">
            <a:spAutoFit/>
          </a:bodyPr>
          <a:lstStyle/>
          <a:p>
            <a:r>
              <a:rPr lang="en-GB" dirty="0">
                <a:solidFill>
                  <a:schemeClr val="bg1"/>
                </a:solidFill>
              </a:rPr>
              <a:t>Define Y-axis</a:t>
            </a:r>
          </a:p>
        </p:txBody>
      </p:sp>
      <p:sp>
        <p:nvSpPr>
          <p:cNvPr id="24" name="Rectangle 23">
            <a:extLst>
              <a:ext uri="{FF2B5EF4-FFF2-40B4-BE49-F238E27FC236}">
                <a16:creationId xmlns:a16="http://schemas.microsoft.com/office/drawing/2014/main" id="{1B5CF43B-1D28-3C5C-A470-634008A712AC}"/>
              </a:ext>
            </a:extLst>
          </p:cNvPr>
          <p:cNvSpPr/>
          <p:nvPr/>
        </p:nvSpPr>
        <p:spPr>
          <a:xfrm>
            <a:off x="949123" y="4882195"/>
            <a:ext cx="9120851" cy="1391532"/>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DABB88-2DA8-3FF5-0000-BF55818C9F09}"/>
              </a:ext>
            </a:extLst>
          </p:cNvPr>
          <p:cNvSpPr txBox="1"/>
          <p:nvPr/>
        </p:nvSpPr>
        <p:spPr>
          <a:xfrm>
            <a:off x="5135386" y="4995589"/>
            <a:ext cx="4767011" cy="369332"/>
          </a:xfrm>
          <a:prstGeom prst="rect">
            <a:avLst/>
          </a:prstGeom>
          <a:noFill/>
        </p:spPr>
        <p:txBody>
          <a:bodyPr wrap="square">
            <a:spAutoFit/>
          </a:bodyPr>
          <a:lstStyle/>
          <a:p>
            <a:r>
              <a:rPr lang="en-GB" dirty="0">
                <a:solidFill>
                  <a:schemeClr val="bg1"/>
                </a:solidFill>
              </a:rPr>
              <a:t>Mark properties</a:t>
            </a:r>
          </a:p>
        </p:txBody>
      </p:sp>
    </p:spTree>
    <p:extLst>
      <p:ext uri="{BB962C8B-B14F-4D97-AF65-F5344CB8AC3E}">
        <p14:creationId xmlns:p14="http://schemas.microsoft.com/office/powerpoint/2010/main" val="51601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12">
            <a:extLst>
              <a:ext uri="{FF2B5EF4-FFF2-40B4-BE49-F238E27FC236}">
                <a16:creationId xmlns:a16="http://schemas.microsoft.com/office/drawing/2014/main" id="{F1A803DF-61E0-056B-E179-58A57BE74E92}"/>
              </a:ext>
            </a:extLst>
          </p:cNvPr>
          <p:cNvSpPr>
            <a:spLocks noChangeAspect="1" noChangeArrowheads="1"/>
          </p:cNvSpPr>
          <p:nvPr/>
        </p:nvSpPr>
        <p:spPr bwMode="auto">
          <a:xfrm>
            <a:off x="5943599" y="3276599"/>
            <a:ext cx="5078361" cy="50783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Content Placeholder 7">
            <a:extLst>
              <a:ext uri="{FF2B5EF4-FFF2-40B4-BE49-F238E27FC236}">
                <a16:creationId xmlns:a16="http://schemas.microsoft.com/office/drawing/2014/main" id="{EC6B6DD8-2776-B655-4BE1-B58406C8CF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9623" y="211241"/>
            <a:ext cx="8591877" cy="6435518"/>
          </a:xfrm>
          <a:prstGeom prst="rect">
            <a:avLst/>
          </a:prstGeom>
        </p:spPr>
      </p:pic>
      <p:pic>
        <p:nvPicPr>
          <p:cNvPr id="13" name="Picture 12">
            <a:extLst>
              <a:ext uri="{FF2B5EF4-FFF2-40B4-BE49-F238E27FC236}">
                <a16:creationId xmlns:a16="http://schemas.microsoft.com/office/drawing/2014/main" id="{B4602C28-CD0D-46C7-76DB-61880D8550CD}"/>
              </a:ext>
            </a:extLst>
          </p:cNvPr>
          <p:cNvPicPr>
            <a:picLocks noChangeAspect="1"/>
          </p:cNvPicPr>
          <p:nvPr/>
        </p:nvPicPr>
        <p:blipFill>
          <a:blip r:embed="rId3"/>
          <a:stretch>
            <a:fillRect/>
          </a:stretch>
        </p:blipFill>
        <p:spPr>
          <a:xfrm>
            <a:off x="319699" y="211241"/>
            <a:ext cx="2385753" cy="6435518"/>
          </a:xfrm>
          <a:prstGeom prst="rect">
            <a:avLst/>
          </a:prstGeom>
        </p:spPr>
      </p:pic>
      <p:sp>
        <p:nvSpPr>
          <p:cNvPr id="14" name="Rectangle 13">
            <a:extLst>
              <a:ext uri="{FF2B5EF4-FFF2-40B4-BE49-F238E27FC236}">
                <a16:creationId xmlns:a16="http://schemas.microsoft.com/office/drawing/2014/main" id="{6F593E74-6054-C50A-7DFD-76D5BA1DB095}"/>
              </a:ext>
            </a:extLst>
          </p:cNvPr>
          <p:cNvSpPr/>
          <p:nvPr/>
        </p:nvSpPr>
        <p:spPr>
          <a:xfrm>
            <a:off x="491613" y="1425677"/>
            <a:ext cx="1455174" cy="294968"/>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9572F2-B4B1-AB1E-21AA-2EC3F24C1466}"/>
              </a:ext>
            </a:extLst>
          </p:cNvPr>
          <p:cNvSpPr/>
          <p:nvPr/>
        </p:nvSpPr>
        <p:spPr>
          <a:xfrm>
            <a:off x="491613" y="2128683"/>
            <a:ext cx="1455174" cy="294968"/>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660409-219A-5C3A-DE22-638A7696FA75}"/>
              </a:ext>
            </a:extLst>
          </p:cNvPr>
          <p:cNvSpPr/>
          <p:nvPr/>
        </p:nvSpPr>
        <p:spPr>
          <a:xfrm>
            <a:off x="491613" y="3893573"/>
            <a:ext cx="1455174" cy="294968"/>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62C60C-3D7B-5397-AE71-976B306B7E7F}"/>
              </a:ext>
            </a:extLst>
          </p:cNvPr>
          <p:cNvSpPr/>
          <p:nvPr/>
        </p:nvSpPr>
        <p:spPr>
          <a:xfrm>
            <a:off x="491613" y="5668295"/>
            <a:ext cx="1455174" cy="294968"/>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38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55460-8A90-5580-E513-0693E23AD7FC}"/>
              </a:ext>
            </a:extLst>
          </p:cNvPr>
          <p:cNvSpPr>
            <a:spLocks noGrp="1"/>
          </p:cNvSpPr>
          <p:nvPr>
            <p:ph type="title"/>
          </p:nvPr>
        </p:nvSpPr>
        <p:spPr/>
        <p:txBody>
          <a:bodyPr/>
          <a:lstStyle/>
          <a:p>
            <a:r>
              <a:rPr lang="pt-BR" dirty="0"/>
              <a:t>Timeline visual </a:t>
            </a:r>
          </a:p>
        </p:txBody>
      </p:sp>
    </p:spTree>
    <p:extLst>
      <p:ext uri="{BB962C8B-B14F-4D97-AF65-F5344CB8AC3E}">
        <p14:creationId xmlns:p14="http://schemas.microsoft.com/office/powerpoint/2010/main" val="312771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86B5AB0-A9BB-529E-30CE-9A85074147CD}"/>
              </a:ext>
            </a:extLst>
          </p:cNvPr>
          <p:cNvSpPr txBox="1">
            <a:spLocks/>
          </p:cNvSpPr>
          <p:nvPr/>
        </p:nvSpPr>
        <p:spPr>
          <a:xfrm>
            <a:off x="716407" y="776752"/>
            <a:ext cx="8221116" cy="16777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swald" pitchFamily="2" charset="-1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swald"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swald"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Challenges:</a:t>
            </a:r>
          </a:p>
          <a:p>
            <a:r>
              <a:rPr lang="en-GB" sz="2400" dirty="0"/>
              <a:t>Interaction</a:t>
            </a:r>
          </a:p>
          <a:p>
            <a:r>
              <a:rPr lang="en-GB" sz="2400" dirty="0"/>
              <a:t>Tooltips</a:t>
            </a:r>
          </a:p>
          <a:p>
            <a:r>
              <a:rPr lang="en-GB" sz="2400" dirty="0"/>
              <a:t>Conditional label</a:t>
            </a:r>
          </a:p>
          <a:p>
            <a:endParaRPr lang="en-GB" sz="2400" dirty="0"/>
          </a:p>
        </p:txBody>
      </p:sp>
      <p:pic>
        <p:nvPicPr>
          <p:cNvPr id="4" name="Picture 3">
            <a:extLst>
              <a:ext uri="{FF2B5EF4-FFF2-40B4-BE49-F238E27FC236}">
                <a16:creationId xmlns:a16="http://schemas.microsoft.com/office/drawing/2014/main" id="{134A7C9C-A16D-0FAF-7D96-AA7E033EB2F3}"/>
              </a:ext>
            </a:extLst>
          </p:cNvPr>
          <p:cNvPicPr>
            <a:picLocks noChangeAspect="1"/>
          </p:cNvPicPr>
          <p:nvPr/>
        </p:nvPicPr>
        <p:blipFill>
          <a:blip r:embed="rId2"/>
          <a:stretch>
            <a:fillRect/>
          </a:stretch>
        </p:blipFill>
        <p:spPr>
          <a:xfrm>
            <a:off x="637032" y="2562635"/>
            <a:ext cx="10917936" cy="3848572"/>
          </a:xfrm>
          <a:prstGeom prst="rect">
            <a:avLst/>
          </a:prstGeom>
        </p:spPr>
      </p:pic>
    </p:spTree>
    <p:extLst>
      <p:ext uri="{BB962C8B-B14F-4D97-AF65-F5344CB8AC3E}">
        <p14:creationId xmlns:p14="http://schemas.microsoft.com/office/powerpoint/2010/main" val="122342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27E9-8690-F4FE-A771-AFD1BFBEF095}"/>
              </a:ext>
            </a:extLst>
          </p:cNvPr>
          <p:cNvSpPr>
            <a:spLocks noGrp="1"/>
          </p:cNvSpPr>
          <p:nvPr>
            <p:ph type="title"/>
          </p:nvPr>
        </p:nvSpPr>
        <p:spPr/>
        <p:txBody>
          <a:bodyPr/>
          <a:lstStyle/>
          <a:p>
            <a:r>
              <a:rPr lang="en-GB" dirty="0"/>
              <a:t>Step 1. Create a visual</a:t>
            </a:r>
            <a:endParaRPr lang="en-US" dirty="0"/>
          </a:p>
        </p:txBody>
      </p:sp>
      <p:pic>
        <p:nvPicPr>
          <p:cNvPr id="7" name="Content Placeholder 6">
            <a:extLst>
              <a:ext uri="{FF2B5EF4-FFF2-40B4-BE49-F238E27FC236}">
                <a16:creationId xmlns:a16="http://schemas.microsoft.com/office/drawing/2014/main" id="{76B993A2-DB58-91E3-B168-887C7A08F433}"/>
              </a:ext>
            </a:extLst>
          </p:cNvPr>
          <p:cNvPicPr>
            <a:picLocks noGrp="1" noChangeAspect="1"/>
          </p:cNvPicPr>
          <p:nvPr>
            <p:ph idx="1"/>
          </p:nvPr>
        </p:nvPicPr>
        <p:blipFill>
          <a:blip r:embed="rId2"/>
          <a:stretch>
            <a:fillRect/>
          </a:stretch>
        </p:blipFill>
        <p:spPr>
          <a:xfrm>
            <a:off x="838199" y="1471662"/>
            <a:ext cx="3527323" cy="5062225"/>
          </a:xfrm>
        </p:spPr>
      </p:pic>
      <p:sp>
        <p:nvSpPr>
          <p:cNvPr id="8" name="Rectangle 7">
            <a:extLst>
              <a:ext uri="{FF2B5EF4-FFF2-40B4-BE49-F238E27FC236}">
                <a16:creationId xmlns:a16="http://schemas.microsoft.com/office/drawing/2014/main" id="{208DFB52-A99B-916E-5261-550704454197}"/>
              </a:ext>
            </a:extLst>
          </p:cNvPr>
          <p:cNvSpPr/>
          <p:nvPr/>
        </p:nvSpPr>
        <p:spPr>
          <a:xfrm>
            <a:off x="1008119" y="3478159"/>
            <a:ext cx="9069946" cy="3055727"/>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DE269A4-9232-A354-E4C0-BB66D5046B74}"/>
              </a:ext>
            </a:extLst>
          </p:cNvPr>
          <p:cNvSpPr txBox="1"/>
          <p:nvPr/>
        </p:nvSpPr>
        <p:spPr>
          <a:xfrm>
            <a:off x="4365522" y="3628903"/>
            <a:ext cx="4767011" cy="646331"/>
          </a:xfrm>
          <a:prstGeom prst="rect">
            <a:avLst/>
          </a:prstGeom>
          <a:noFill/>
        </p:spPr>
        <p:txBody>
          <a:bodyPr wrap="square">
            <a:spAutoFit/>
          </a:bodyPr>
          <a:lstStyle/>
          <a:p>
            <a:r>
              <a:rPr lang="en-GB" dirty="0">
                <a:solidFill>
                  <a:schemeClr val="bg1"/>
                </a:solidFill>
              </a:rPr>
              <a:t>Changing code structure to prepare it for mark layering </a:t>
            </a:r>
          </a:p>
        </p:txBody>
      </p:sp>
      <p:sp>
        <p:nvSpPr>
          <p:cNvPr id="10" name="Rectangle 9">
            <a:extLst>
              <a:ext uri="{FF2B5EF4-FFF2-40B4-BE49-F238E27FC236}">
                <a16:creationId xmlns:a16="http://schemas.microsoft.com/office/drawing/2014/main" id="{3109FE55-0D75-66AA-C4DB-1009839B67FB}"/>
              </a:ext>
            </a:extLst>
          </p:cNvPr>
          <p:cNvSpPr/>
          <p:nvPr/>
        </p:nvSpPr>
        <p:spPr>
          <a:xfrm>
            <a:off x="1008119" y="1651361"/>
            <a:ext cx="9069946" cy="1738312"/>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5874920-0BF1-21BE-B071-C478E6B6472F}"/>
              </a:ext>
            </a:extLst>
          </p:cNvPr>
          <p:cNvSpPr txBox="1"/>
          <p:nvPr/>
        </p:nvSpPr>
        <p:spPr>
          <a:xfrm>
            <a:off x="4365522" y="1690688"/>
            <a:ext cx="4767011" cy="646331"/>
          </a:xfrm>
          <a:prstGeom prst="rect">
            <a:avLst/>
          </a:prstGeom>
          <a:noFill/>
        </p:spPr>
        <p:txBody>
          <a:bodyPr wrap="square">
            <a:spAutoFit/>
          </a:bodyPr>
          <a:lstStyle/>
          <a:p>
            <a:r>
              <a:rPr lang="en-GB" dirty="0">
                <a:solidFill>
                  <a:schemeClr val="bg1"/>
                </a:solidFill>
              </a:rPr>
              <a:t>Defining data source, X and Y axes similar to the previous step</a:t>
            </a:r>
          </a:p>
        </p:txBody>
      </p:sp>
    </p:spTree>
    <p:extLst>
      <p:ext uri="{BB962C8B-B14F-4D97-AF65-F5344CB8AC3E}">
        <p14:creationId xmlns:p14="http://schemas.microsoft.com/office/powerpoint/2010/main" val="4282793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6E24-ADF7-94E3-36BB-77594C2B51B6}"/>
              </a:ext>
            </a:extLst>
          </p:cNvPr>
          <p:cNvSpPr>
            <a:spLocks noGrp="1"/>
          </p:cNvSpPr>
          <p:nvPr>
            <p:ph type="title"/>
          </p:nvPr>
        </p:nvSpPr>
        <p:spPr/>
        <p:txBody>
          <a:bodyPr/>
          <a:lstStyle/>
          <a:p>
            <a:r>
              <a:rPr lang="en-GB" dirty="0"/>
              <a:t>Step 2. Enable interactivity</a:t>
            </a:r>
            <a:endParaRPr lang="en-US" dirty="0"/>
          </a:p>
        </p:txBody>
      </p:sp>
      <p:pic>
        <p:nvPicPr>
          <p:cNvPr id="5" name="Content Placeholder 4">
            <a:extLst>
              <a:ext uri="{FF2B5EF4-FFF2-40B4-BE49-F238E27FC236}">
                <a16:creationId xmlns:a16="http://schemas.microsoft.com/office/drawing/2014/main" id="{8D8A340D-1486-158A-B22A-DE89D227757F}"/>
              </a:ext>
            </a:extLst>
          </p:cNvPr>
          <p:cNvPicPr>
            <a:picLocks noGrp="1" noChangeAspect="1"/>
          </p:cNvPicPr>
          <p:nvPr>
            <p:ph idx="1"/>
          </p:nvPr>
        </p:nvPicPr>
        <p:blipFill>
          <a:blip r:embed="rId2"/>
          <a:stretch>
            <a:fillRect/>
          </a:stretch>
        </p:blipFill>
        <p:spPr>
          <a:xfrm>
            <a:off x="990900" y="1613441"/>
            <a:ext cx="4389500" cy="2042337"/>
          </a:xfrm>
        </p:spPr>
      </p:pic>
      <p:sp>
        <p:nvSpPr>
          <p:cNvPr id="6" name="Rectangle 5">
            <a:extLst>
              <a:ext uri="{FF2B5EF4-FFF2-40B4-BE49-F238E27FC236}">
                <a16:creationId xmlns:a16="http://schemas.microsoft.com/office/drawing/2014/main" id="{46B1C739-EDB1-423E-132A-6A2B792B535C}"/>
              </a:ext>
            </a:extLst>
          </p:cNvPr>
          <p:cNvSpPr/>
          <p:nvPr/>
        </p:nvSpPr>
        <p:spPr>
          <a:xfrm>
            <a:off x="1008119" y="1671024"/>
            <a:ext cx="9069946" cy="1927581"/>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FDE2B7-FA51-8DA8-B42D-7BFDAA6B892B}"/>
              </a:ext>
            </a:extLst>
          </p:cNvPr>
          <p:cNvSpPr txBox="1"/>
          <p:nvPr/>
        </p:nvSpPr>
        <p:spPr>
          <a:xfrm>
            <a:off x="5368407" y="1690688"/>
            <a:ext cx="4767011" cy="369332"/>
          </a:xfrm>
          <a:prstGeom prst="rect">
            <a:avLst/>
          </a:prstGeom>
          <a:noFill/>
        </p:spPr>
        <p:txBody>
          <a:bodyPr wrap="square">
            <a:spAutoFit/>
          </a:bodyPr>
          <a:lstStyle/>
          <a:p>
            <a:r>
              <a:rPr lang="en-GB" dirty="0">
                <a:solidFill>
                  <a:schemeClr val="bg1"/>
                </a:solidFill>
              </a:rPr>
              <a:t>Enabling interactivity options</a:t>
            </a:r>
          </a:p>
        </p:txBody>
      </p:sp>
      <p:pic>
        <p:nvPicPr>
          <p:cNvPr id="11" name="Picture 10">
            <a:extLst>
              <a:ext uri="{FF2B5EF4-FFF2-40B4-BE49-F238E27FC236}">
                <a16:creationId xmlns:a16="http://schemas.microsoft.com/office/drawing/2014/main" id="{00B22AAF-40CA-1801-2F00-537F651A010C}"/>
              </a:ext>
            </a:extLst>
          </p:cNvPr>
          <p:cNvPicPr>
            <a:picLocks noChangeAspect="1"/>
          </p:cNvPicPr>
          <p:nvPr/>
        </p:nvPicPr>
        <p:blipFill>
          <a:blip r:embed="rId3"/>
          <a:stretch>
            <a:fillRect/>
          </a:stretch>
        </p:blipFill>
        <p:spPr>
          <a:xfrm>
            <a:off x="990900" y="3767818"/>
            <a:ext cx="4180868" cy="2796475"/>
          </a:xfrm>
          <a:prstGeom prst="rect">
            <a:avLst/>
          </a:prstGeom>
        </p:spPr>
      </p:pic>
      <p:sp>
        <p:nvSpPr>
          <p:cNvPr id="14" name="Rectangle 13">
            <a:extLst>
              <a:ext uri="{FF2B5EF4-FFF2-40B4-BE49-F238E27FC236}">
                <a16:creationId xmlns:a16="http://schemas.microsoft.com/office/drawing/2014/main" id="{A3E5F6A9-278B-DDE3-A02D-2C4310AAC601}"/>
              </a:ext>
            </a:extLst>
          </p:cNvPr>
          <p:cNvSpPr/>
          <p:nvPr/>
        </p:nvSpPr>
        <p:spPr>
          <a:xfrm>
            <a:off x="1008119" y="3787482"/>
            <a:ext cx="9069946" cy="2750373"/>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4C6E715-4454-7783-6E5D-A22BDA375588}"/>
              </a:ext>
            </a:extLst>
          </p:cNvPr>
          <p:cNvSpPr txBox="1"/>
          <p:nvPr/>
        </p:nvSpPr>
        <p:spPr>
          <a:xfrm>
            <a:off x="5368407" y="3807146"/>
            <a:ext cx="4767011" cy="646331"/>
          </a:xfrm>
          <a:prstGeom prst="rect">
            <a:avLst/>
          </a:prstGeom>
          <a:noFill/>
        </p:spPr>
        <p:txBody>
          <a:bodyPr wrap="square">
            <a:spAutoFit/>
          </a:bodyPr>
          <a:lstStyle/>
          <a:p>
            <a:r>
              <a:rPr lang="en-GB" dirty="0">
                <a:solidFill>
                  <a:schemeClr val="bg1"/>
                </a:solidFill>
              </a:rPr>
              <a:t>Adding tooltip configuration to the mark properties</a:t>
            </a:r>
          </a:p>
        </p:txBody>
      </p:sp>
    </p:spTree>
    <p:extLst>
      <p:ext uri="{BB962C8B-B14F-4D97-AF65-F5344CB8AC3E}">
        <p14:creationId xmlns:p14="http://schemas.microsoft.com/office/powerpoint/2010/main" val="340339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6E24-ADF7-94E3-36BB-77594C2B51B6}"/>
              </a:ext>
            </a:extLst>
          </p:cNvPr>
          <p:cNvSpPr>
            <a:spLocks noGrp="1"/>
          </p:cNvSpPr>
          <p:nvPr>
            <p:ph type="title"/>
          </p:nvPr>
        </p:nvSpPr>
        <p:spPr/>
        <p:txBody>
          <a:bodyPr/>
          <a:lstStyle/>
          <a:p>
            <a:r>
              <a:rPr lang="en-GB" dirty="0"/>
              <a:t>Step 2. Enable interactivity</a:t>
            </a:r>
            <a:endParaRPr lang="en-US" dirty="0"/>
          </a:p>
        </p:txBody>
      </p:sp>
      <p:sp>
        <p:nvSpPr>
          <p:cNvPr id="6" name="Rectangle 5">
            <a:extLst>
              <a:ext uri="{FF2B5EF4-FFF2-40B4-BE49-F238E27FC236}">
                <a16:creationId xmlns:a16="http://schemas.microsoft.com/office/drawing/2014/main" id="{46B1C739-EDB1-423E-132A-6A2B792B535C}"/>
              </a:ext>
            </a:extLst>
          </p:cNvPr>
          <p:cNvSpPr/>
          <p:nvPr/>
        </p:nvSpPr>
        <p:spPr>
          <a:xfrm>
            <a:off x="1008119" y="1614401"/>
            <a:ext cx="9069946" cy="1784085"/>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FDE2B7-FA51-8DA8-B42D-7BFDAA6B892B}"/>
              </a:ext>
            </a:extLst>
          </p:cNvPr>
          <p:cNvSpPr txBox="1"/>
          <p:nvPr/>
        </p:nvSpPr>
        <p:spPr>
          <a:xfrm>
            <a:off x="4139375" y="1651360"/>
            <a:ext cx="4767011" cy="369332"/>
          </a:xfrm>
          <a:prstGeom prst="rect">
            <a:avLst/>
          </a:prstGeom>
          <a:noFill/>
        </p:spPr>
        <p:txBody>
          <a:bodyPr wrap="square">
            <a:spAutoFit/>
          </a:bodyPr>
          <a:lstStyle/>
          <a:p>
            <a:r>
              <a:rPr lang="pl-PL" dirty="0">
                <a:solidFill>
                  <a:schemeClr val="bg1"/>
                </a:solidFill>
              </a:rPr>
              <a:t>Adding</a:t>
            </a:r>
            <a:r>
              <a:rPr lang="en-GB" dirty="0">
                <a:solidFill>
                  <a:schemeClr val="bg1"/>
                </a:solidFill>
              </a:rPr>
              <a:t> </a:t>
            </a:r>
            <a:r>
              <a:rPr lang="pl-PL" dirty="0">
                <a:solidFill>
                  <a:schemeClr val="bg1"/>
                </a:solidFill>
              </a:rPr>
              <a:t>params section</a:t>
            </a:r>
            <a:endParaRPr lang="en-GB" dirty="0">
              <a:solidFill>
                <a:schemeClr val="bg1"/>
              </a:solidFill>
            </a:endParaRPr>
          </a:p>
        </p:txBody>
      </p:sp>
      <p:sp>
        <p:nvSpPr>
          <p:cNvPr id="14" name="Rectangle 13">
            <a:extLst>
              <a:ext uri="{FF2B5EF4-FFF2-40B4-BE49-F238E27FC236}">
                <a16:creationId xmlns:a16="http://schemas.microsoft.com/office/drawing/2014/main" id="{A3E5F6A9-278B-DDE3-A02D-2C4310AAC601}"/>
              </a:ext>
            </a:extLst>
          </p:cNvPr>
          <p:cNvSpPr/>
          <p:nvPr/>
        </p:nvSpPr>
        <p:spPr>
          <a:xfrm>
            <a:off x="1008119" y="3512180"/>
            <a:ext cx="9069946" cy="1276131"/>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4C6E715-4454-7783-6E5D-A22BDA375588}"/>
              </a:ext>
            </a:extLst>
          </p:cNvPr>
          <p:cNvSpPr txBox="1"/>
          <p:nvPr/>
        </p:nvSpPr>
        <p:spPr>
          <a:xfrm>
            <a:off x="4139375" y="3551508"/>
            <a:ext cx="4767011" cy="369332"/>
          </a:xfrm>
          <a:prstGeom prst="rect">
            <a:avLst/>
          </a:prstGeom>
          <a:noFill/>
        </p:spPr>
        <p:txBody>
          <a:bodyPr wrap="square">
            <a:spAutoFit/>
          </a:bodyPr>
          <a:lstStyle/>
          <a:p>
            <a:r>
              <a:rPr lang="pl-PL" dirty="0">
                <a:solidFill>
                  <a:schemeClr val="bg1"/>
                </a:solidFill>
              </a:rPr>
              <a:t>Enabling Pointer cursor</a:t>
            </a:r>
            <a:endParaRPr lang="en-GB" dirty="0">
              <a:solidFill>
                <a:schemeClr val="bg1"/>
              </a:solidFill>
            </a:endParaRPr>
          </a:p>
        </p:txBody>
      </p:sp>
      <p:pic>
        <p:nvPicPr>
          <p:cNvPr id="9" name="Content Placeholder 8">
            <a:extLst>
              <a:ext uri="{FF2B5EF4-FFF2-40B4-BE49-F238E27FC236}">
                <a16:creationId xmlns:a16="http://schemas.microsoft.com/office/drawing/2014/main" id="{77736593-3DA7-95F2-FD16-7FAF07A5D1CE}"/>
              </a:ext>
            </a:extLst>
          </p:cNvPr>
          <p:cNvPicPr>
            <a:picLocks noGrp="1" noChangeAspect="1"/>
          </p:cNvPicPr>
          <p:nvPr>
            <p:ph idx="1"/>
          </p:nvPr>
        </p:nvPicPr>
        <p:blipFill>
          <a:blip r:embed="rId2"/>
          <a:stretch>
            <a:fillRect/>
          </a:stretch>
        </p:blipFill>
        <p:spPr>
          <a:xfrm>
            <a:off x="1224429" y="1651360"/>
            <a:ext cx="2565720" cy="1710480"/>
          </a:xfrm>
        </p:spPr>
      </p:pic>
      <p:pic>
        <p:nvPicPr>
          <p:cNvPr id="12" name="Picture 11">
            <a:extLst>
              <a:ext uri="{FF2B5EF4-FFF2-40B4-BE49-F238E27FC236}">
                <a16:creationId xmlns:a16="http://schemas.microsoft.com/office/drawing/2014/main" id="{9B074FC2-F15D-B663-0636-8F6F548823EA}"/>
              </a:ext>
            </a:extLst>
          </p:cNvPr>
          <p:cNvPicPr>
            <a:picLocks noChangeAspect="1"/>
          </p:cNvPicPr>
          <p:nvPr/>
        </p:nvPicPr>
        <p:blipFill>
          <a:blip r:embed="rId3"/>
          <a:stretch>
            <a:fillRect/>
          </a:stretch>
        </p:blipFill>
        <p:spPr>
          <a:xfrm>
            <a:off x="1224428" y="3551509"/>
            <a:ext cx="2565720" cy="1152878"/>
          </a:xfrm>
          <a:prstGeom prst="rect">
            <a:avLst/>
          </a:prstGeom>
        </p:spPr>
      </p:pic>
      <p:pic>
        <p:nvPicPr>
          <p:cNvPr id="16" name="Picture 15">
            <a:extLst>
              <a:ext uri="{FF2B5EF4-FFF2-40B4-BE49-F238E27FC236}">
                <a16:creationId xmlns:a16="http://schemas.microsoft.com/office/drawing/2014/main" id="{45C7D601-E0B9-D845-55EA-766E0331BD85}"/>
              </a:ext>
            </a:extLst>
          </p:cNvPr>
          <p:cNvPicPr>
            <a:picLocks noChangeAspect="1"/>
          </p:cNvPicPr>
          <p:nvPr/>
        </p:nvPicPr>
        <p:blipFill>
          <a:blip r:embed="rId4"/>
          <a:stretch>
            <a:fillRect/>
          </a:stretch>
        </p:blipFill>
        <p:spPr>
          <a:xfrm>
            <a:off x="1224428" y="4902005"/>
            <a:ext cx="2541326" cy="1560916"/>
          </a:xfrm>
          <a:prstGeom prst="rect">
            <a:avLst/>
          </a:prstGeom>
        </p:spPr>
      </p:pic>
      <p:sp>
        <p:nvSpPr>
          <p:cNvPr id="17" name="Rectangle 16">
            <a:extLst>
              <a:ext uri="{FF2B5EF4-FFF2-40B4-BE49-F238E27FC236}">
                <a16:creationId xmlns:a16="http://schemas.microsoft.com/office/drawing/2014/main" id="{3373CB04-9D2D-6D09-44D4-31C12E3C0608}"/>
              </a:ext>
            </a:extLst>
          </p:cNvPr>
          <p:cNvSpPr/>
          <p:nvPr/>
        </p:nvSpPr>
        <p:spPr>
          <a:xfrm>
            <a:off x="1008119" y="4864598"/>
            <a:ext cx="9069946" cy="1628277"/>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71E1630-C160-0B14-25FC-730254F9C3AF}"/>
              </a:ext>
            </a:extLst>
          </p:cNvPr>
          <p:cNvSpPr txBox="1"/>
          <p:nvPr/>
        </p:nvSpPr>
        <p:spPr>
          <a:xfrm>
            <a:off x="4139375" y="4941333"/>
            <a:ext cx="4767011" cy="369332"/>
          </a:xfrm>
          <a:prstGeom prst="rect">
            <a:avLst/>
          </a:prstGeom>
          <a:noFill/>
        </p:spPr>
        <p:txBody>
          <a:bodyPr wrap="square">
            <a:spAutoFit/>
          </a:bodyPr>
          <a:lstStyle/>
          <a:p>
            <a:r>
              <a:rPr lang="pl-PL" dirty="0">
                <a:solidFill>
                  <a:schemeClr val="bg1"/>
                </a:solidFill>
              </a:rPr>
              <a:t>Conditional stroke width</a:t>
            </a:r>
            <a:endParaRPr lang="en-GB" dirty="0">
              <a:solidFill>
                <a:schemeClr val="bg1"/>
              </a:solidFill>
            </a:endParaRPr>
          </a:p>
        </p:txBody>
      </p:sp>
    </p:spTree>
    <p:extLst>
      <p:ext uri="{BB962C8B-B14F-4D97-AF65-F5344CB8AC3E}">
        <p14:creationId xmlns:p14="http://schemas.microsoft.com/office/powerpoint/2010/main" val="297763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6B34-E38B-B082-CFD1-CCE69BC052FA}"/>
              </a:ext>
            </a:extLst>
          </p:cNvPr>
          <p:cNvSpPr>
            <a:spLocks noGrp="1"/>
          </p:cNvSpPr>
          <p:nvPr>
            <p:ph type="title"/>
          </p:nvPr>
        </p:nvSpPr>
        <p:spPr/>
        <p:txBody>
          <a:bodyPr/>
          <a:lstStyle/>
          <a:p>
            <a:r>
              <a:rPr lang="pl-PL" dirty="0"/>
              <a:t>Step 3. </a:t>
            </a:r>
            <a:r>
              <a:rPr lang="en-GB" dirty="0"/>
              <a:t>Adding a text mark with a conditional label</a:t>
            </a:r>
            <a:endParaRPr lang="en-US" dirty="0"/>
          </a:p>
        </p:txBody>
      </p:sp>
      <p:sp>
        <p:nvSpPr>
          <p:cNvPr id="8" name="Rectangle 7">
            <a:extLst>
              <a:ext uri="{FF2B5EF4-FFF2-40B4-BE49-F238E27FC236}">
                <a16:creationId xmlns:a16="http://schemas.microsoft.com/office/drawing/2014/main" id="{0155CED2-7887-949F-BE9B-71A4CA52652E}"/>
              </a:ext>
            </a:extLst>
          </p:cNvPr>
          <p:cNvSpPr/>
          <p:nvPr/>
        </p:nvSpPr>
        <p:spPr>
          <a:xfrm>
            <a:off x="754778" y="1801913"/>
            <a:ext cx="3857574" cy="3645158"/>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DBD7BC-8246-22CF-FB7D-97427C25109F}"/>
              </a:ext>
            </a:extLst>
          </p:cNvPr>
          <p:cNvSpPr txBox="1"/>
          <p:nvPr/>
        </p:nvSpPr>
        <p:spPr>
          <a:xfrm>
            <a:off x="838200" y="1887900"/>
            <a:ext cx="3615813" cy="369332"/>
          </a:xfrm>
          <a:prstGeom prst="rect">
            <a:avLst/>
          </a:prstGeom>
          <a:noFill/>
        </p:spPr>
        <p:txBody>
          <a:bodyPr wrap="square">
            <a:spAutoFit/>
          </a:bodyPr>
          <a:lstStyle/>
          <a:p>
            <a:r>
              <a:rPr lang="en-GB" dirty="0">
                <a:solidFill>
                  <a:schemeClr val="bg1"/>
                </a:solidFill>
              </a:rPr>
              <a:t>Row 1</a:t>
            </a:r>
          </a:p>
        </p:txBody>
      </p:sp>
      <p:sp>
        <p:nvSpPr>
          <p:cNvPr id="10" name="Rectangle 9">
            <a:extLst>
              <a:ext uri="{FF2B5EF4-FFF2-40B4-BE49-F238E27FC236}">
                <a16:creationId xmlns:a16="http://schemas.microsoft.com/office/drawing/2014/main" id="{C4FE14F6-1ADC-9A3A-BB7F-9B1F203D4EE8}"/>
              </a:ext>
            </a:extLst>
          </p:cNvPr>
          <p:cNvSpPr/>
          <p:nvPr/>
        </p:nvSpPr>
        <p:spPr>
          <a:xfrm>
            <a:off x="5945119" y="1799607"/>
            <a:ext cx="3858602" cy="3645158"/>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018DFDF-303E-707B-7E1D-30A577BF9C78}"/>
              </a:ext>
            </a:extLst>
          </p:cNvPr>
          <p:cNvSpPr txBox="1"/>
          <p:nvPr/>
        </p:nvSpPr>
        <p:spPr>
          <a:xfrm>
            <a:off x="5989214" y="1885594"/>
            <a:ext cx="3615813" cy="369332"/>
          </a:xfrm>
          <a:prstGeom prst="rect">
            <a:avLst/>
          </a:prstGeom>
          <a:noFill/>
        </p:spPr>
        <p:txBody>
          <a:bodyPr wrap="square">
            <a:spAutoFit/>
          </a:bodyPr>
          <a:lstStyle/>
          <a:p>
            <a:r>
              <a:rPr lang="en-GB" dirty="0">
                <a:solidFill>
                  <a:schemeClr val="bg1"/>
                </a:solidFill>
              </a:rPr>
              <a:t>Row 2</a:t>
            </a:r>
          </a:p>
        </p:txBody>
      </p:sp>
      <p:pic>
        <p:nvPicPr>
          <p:cNvPr id="17" name="Picture 16">
            <a:extLst>
              <a:ext uri="{FF2B5EF4-FFF2-40B4-BE49-F238E27FC236}">
                <a16:creationId xmlns:a16="http://schemas.microsoft.com/office/drawing/2014/main" id="{0FC126E9-E528-5EE0-D016-DFD41967FDD2}"/>
              </a:ext>
            </a:extLst>
          </p:cNvPr>
          <p:cNvPicPr>
            <a:picLocks noChangeAspect="1"/>
          </p:cNvPicPr>
          <p:nvPr/>
        </p:nvPicPr>
        <p:blipFill>
          <a:blip r:embed="rId2"/>
          <a:stretch>
            <a:fillRect/>
          </a:stretch>
        </p:blipFill>
        <p:spPr>
          <a:xfrm>
            <a:off x="800797" y="2423194"/>
            <a:ext cx="3772227" cy="2865368"/>
          </a:xfrm>
          <a:prstGeom prst="rect">
            <a:avLst/>
          </a:prstGeom>
        </p:spPr>
      </p:pic>
      <p:pic>
        <p:nvPicPr>
          <p:cNvPr id="19" name="Picture 18">
            <a:extLst>
              <a:ext uri="{FF2B5EF4-FFF2-40B4-BE49-F238E27FC236}">
                <a16:creationId xmlns:a16="http://schemas.microsoft.com/office/drawing/2014/main" id="{6492876B-F7BB-14DF-E666-78012E966D56}"/>
              </a:ext>
            </a:extLst>
          </p:cNvPr>
          <p:cNvPicPr>
            <a:picLocks noChangeAspect="1"/>
          </p:cNvPicPr>
          <p:nvPr/>
        </p:nvPicPr>
        <p:blipFill>
          <a:blip r:embed="rId3"/>
          <a:stretch>
            <a:fillRect/>
          </a:stretch>
        </p:blipFill>
        <p:spPr>
          <a:xfrm>
            <a:off x="6023955" y="2419384"/>
            <a:ext cx="3703641" cy="2872989"/>
          </a:xfrm>
          <a:prstGeom prst="rect">
            <a:avLst/>
          </a:prstGeom>
        </p:spPr>
      </p:pic>
    </p:spTree>
    <p:extLst>
      <p:ext uri="{BB962C8B-B14F-4D97-AF65-F5344CB8AC3E}">
        <p14:creationId xmlns:p14="http://schemas.microsoft.com/office/powerpoint/2010/main" val="3290632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55460-8A90-5580-E513-0693E23AD7FC}"/>
              </a:ext>
            </a:extLst>
          </p:cNvPr>
          <p:cNvSpPr>
            <a:spLocks noGrp="1"/>
          </p:cNvSpPr>
          <p:nvPr>
            <p:ph type="title"/>
          </p:nvPr>
        </p:nvSpPr>
        <p:spPr/>
        <p:txBody>
          <a:bodyPr/>
          <a:lstStyle/>
          <a:p>
            <a:r>
              <a:rPr lang="pt-BR" dirty="0"/>
              <a:t>Bullet chart with trellis</a:t>
            </a:r>
          </a:p>
        </p:txBody>
      </p:sp>
    </p:spTree>
    <p:extLst>
      <p:ext uri="{BB962C8B-B14F-4D97-AF65-F5344CB8AC3E}">
        <p14:creationId xmlns:p14="http://schemas.microsoft.com/office/powerpoint/2010/main" val="1998185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7A820440-35AF-5A18-0281-A3B0731C75A5}"/>
              </a:ext>
            </a:extLst>
          </p:cNvPr>
          <p:cNvPicPr>
            <a:picLocks noGrp="1" noChangeAspect="1"/>
          </p:cNvPicPr>
          <p:nvPr>
            <p:ph idx="1"/>
          </p:nvPr>
        </p:nvPicPr>
        <p:blipFill>
          <a:blip r:embed="rId2"/>
          <a:stretch>
            <a:fillRect/>
          </a:stretch>
        </p:blipFill>
        <p:spPr>
          <a:xfrm>
            <a:off x="5112774" y="1445941"/>
            <a:ext cx="6651457" cy="3175221"/>
          </a:xfrm>
        </p:spPr>
      </p:pic>
      <p:sp>
        <p:nvSpPr>
          <p:cNvPr id="5" name="Content Placeholder 2">
            <a:extLst>
              <a:ext uri="{FF2B5EF4-FFF2-40B4-BE49-F238E27FC236}">
                <a16:creationId xmlns:a16="http://schemas.microsoft.com/office/drawing/2014/main" id="{4891796B-35BE-17E6-0C4C-1E7A6B06694A}"/>
              </a:ext>
            </a:extLst>
          </p:cNvPr>
          <p:cNvSpPr txBox="1">
            <a:spLocks/>
          </p:cNvSpPr>
          <p:nvPr/>
        </p:nvSpPr>
        <p:spPr>
          <a:xfrm>
            <a:off x="427769" y="1445940"/>
            <a:ext cx="4189890" cy="4876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swald" pitchFamily="2" charset="-1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swald"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swald"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Approach:</a:t>
            </a:r>
            <a:r>
              <a:rPr lang="pl-PL" sz="2400" dirty="0"/>
              <a:t> </a:t>
            </a:r>
            <a:r>
              <a:rPr lang="en-GB" sz="2400" dirty="0"/>
              <a:t>Decomposition</a:t>
            </a:r>
            <a:r>
              <a:rPr lang="pl-PL" sz="2400" dirty="0"/>
              <a:t> and </a:t>
            </a:r>
            <a:r>
              <a:rPr lang="en-GB" sz="2400" dirty="0"/>
              <a:t>layering</a:t>
            </a:r>
            <a:br>
              <a:rPr lang="pl-PL" sz="2400" dirty="0"/>
            </a:br>
            <a:endParaRPr lang="en-GB" sz="2400" dirty="0"/>
          </a:p>
          <a:p>
            <a:pPr marL="0" indent="0">
              <a:buNone/>
            </a:pPr>
            <a:r>
              <a:rPr lang="en-GB" sz="2400" dirty="0"/>
              <a:t>Adding Transform section to optimize the code</a:t>
            </a:r>
            <a:endParaRPr lang="en-US" sz="2400" dirty="0"/>
          </a:p>
        </p:txBody>
      </p:sp>
    </p:spTree>
    <p:extLst>
      <p:ext uri="{BB962C8B-B14F-4D97-AF65-F5344CB8AC3E}">
        <p14:creationId xmlns:p14="http://schemas.microsoft.com/office/powerpoint/2010/main" val="332528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77D29B-F0A7-A982-681D-7A6D5A4DBC82}"/>
              </a:ext>
            </a:extLst>
          </p:cNvPr>
          <p:cNvSpPr>
            <a:spLocks noGrp="1"/>
          </p:cNvSpPr>
          <p:nvPr>
            <p:ph type="title"/>
          </p:nvPr>
        </p:nvSpPr>
        <p:spPr>
          <a:xfrm>
            <a:off x="5258846" y="630936"/>
            <a:ext cx="5867716" cy="1581322"/>
          </a:xfrm>
          <a:noFill/>
        </p:spPr>
        <p:txBody>
          <a:bodyPr anchor="b">
            <a:normAutofit/>
          </a:bodyPr>
          <a:lstStyle/>
          <a:p>
            <a:r>
              <a:rPr lang="pl-PL" sz="4800" dirty="0">
                <a:solidFill>
                  <a:schemeClr val="bg1"/>
                </a:solidFill>
              </a:rPr>
              <a:t>About me</a:t>
            </a:r>
            <a:endParaRPr lang="en-US" sz="4800" dirty="0">
              <a:solidFill>
                <a:schemeClr val="bg1"/>
              </a:solidFill>
            </a:endParaRPr>
          </a:p>
        </p:txBody>
      </p:sp>
      <p:pic>
        <p:nvPicPr>
          <p:cNvPr id="5" name="Picture 4" descr="A person with long hair wearing a blue lanyard&#10;&#10;Description automatically generated">
            <a:extLst>
              <a:ext uri="{FF2B5EF4-FFF2-40B4-BE49-F238E27FC236}">
                <a16:creationId xmlns:a16="http://schemas.microsoft.com/office/drawing/2014/main" id="{AECE1AE0-F247-F348-3F7C-4D14F36B5573}"/>
              </a:ext>
            </a:extLst>
          </p:cNvPr>
          <p:cNvPicPr>
            <a:picLocks noChangeAspect="1"/>
          </p:cNvPicPr>
          <p:nvPr/>
        </p:nvPicPr>
        <p:blipFill rotWithShape="1">
          <a:blip r:embed="rId2">
            <a:extLst>
              <a:ext uri="{28A0092B-C50C-407E-A947-70E740481C1C}">
                <a14:useLocalDpi xmlns:a14="http://schemas.microsoft.com/office/drawing/2010/main" val="0"/>
              </a:ext>
            </a:extLst>
          </a:blip>
          <a:srcRect t="14121" r="1208" b="16901"/>
          <a:stretch/>
        </p:blipFill>
        <p:spPr>
          <a:xfrm>
            <a:off x="539455" y="1555699"/>
            <a:ext cx="4024499" cy="3746602"/>
          </a:xfrm>
          <a:prstGeom prst="rect">
            <a:avLst/>
          </a:prstGeom>
        </p:spPr>
      </p:pic>
      <p:sp>
        <p:nvSpPr>
          <p:cNvPr id="6" name="Content Placeholder 2">
            <a:extLst>
              <a:ext uri="{FF2B5EF4-FFF2-40B4-BE49-F238E27FC236}">
                <a16:creationId xmlns:a16="http://schemas.microsoft.com/office/drawing/2014/main" id="{B1325A52-99B9-C59D-8F9D-203C6F16C02A}"/>
              </a:ext>
            </a:extLst>
          </p:cNvPr>
          <p:cNvSpPr>
            <a:spLocks noGrp="1"/>
          </p:cNvSpPr>
          <p:nvPr>
            <p:ph idx="1"/>
          </p:nvPr>
        </p:nvSpPr>
        <p:spPr>
          <a:xfrm>
            <a:off x="5258846" y="2292972"/>
            <a:ext cx="5867720" cy="3315991"/>
          </a:xfrm>
          <a:noFill/>
        </p:spPr>
        <p:txBody>
          <a:bodyPr anchor="t">
            <a:normAutofit/>
          </a:bodyPr>
          <a:lstStyle/>
          <a:p>
            <a:pPr marL="0" indent="0">
              <a:buNone/>
            </a:pPr>
            <a:r>
              <a:rPr lang="en-GB" sz="2400" dirty="0">
                <a:solidFill>
                  <a:schemeClr val="bg1"/>
                </a:solidFill>
              </a:rPr>
              <a:t>Power BI consultant with 1</a:t>
            </a:r>
            <a:r>
              <a:rPr lang="pl-PL" sz="2400" dirty="0">
                <a:solidFill>
                  <a:schemeClr val="bg1"/>
                </a:solidFill>
              </a:rPr>
              <a:t>2</a:t>
            </a:r>
            <a:r>
              <a:rPr lang="en-GB" sz="2400" dirty="0">
                <a:solidFill>
                  <a:schemeClr val="bg1"/>
                </a:solidFill>
              </a:rPr>
              <a:t>+ years of experience in providing innovative BI solutions for a wide range of clients. </a:t>
            </a:r>
            <a:endParaRPr lang="pl-PL" sz="2400" dirty="0">
              <a:solidFill>
                <a:schemeClr val="bg1"/>
              </a:solidFill>
            </a:endParaRPr>
          </a:p>
          <a:p>
            <a:pPr marL="0" indent="0">
              <a:buNone/>
            </a:pPr>
            <a:endParaRPr lang="en-GB" sz="2400" dirty="0">
              <a:solidFill>
                <a:schemeClr val="bg1"/>
              </a:solidFill>
            </a:endParaRPr>
          </a:p>
          <a:p>
            <a:pPr marL="0" indent="0">
              <a:buNone/>
            </a:pPr>
            <a:r>
              <a:rPr lang="en-GB" sz="2400" dirty="0">
                <a:solidFill>
                  <a:schemeClr val="bg1"/>
                </a:solidFill>
              </a:rPr>
              <a:t>Extensive knowledge of Power BI, including advanced reporting and data modelling.</a:t>
            </a:r>
            <a:endParaRPr lang="pl-PL" sz="2400" dirty="0">
              <a:solidFill>
                <a:schemeClr val="bg1"/>
              </a:solidFill>
            </a:endParaRPr>
          </a:p>
          <a:p>
            <a:pPr marL="0" indent="0">
              <a:buNone/>
            </a:pPr>
            <a:endParaRPr lang="pl-PL" sz="2400" dirty="0"/>
          </a:p>
          <a:p>
            <a:pPr marL="0" indent="0">
              <a:buNone/>
            </a:pPr>
            <a:r>
              <a:rPr lang="pl-PL" sz="2400" dirty="0">
                <a:solidFill>
                  <a:schemeClr val="accent2"/>
                </a:solidFill>
                <a:hlinkClick r:id="rId3">
                  <a:extLst>
                    <a:ext uri="{A12FA001-AC4F-418D-AE19-62706E023703}">
                      <ahyp:hlinkClr xmlns:ahyp="http://schemas.microsoft.com/office/drawing/2018/hyperlinkcolor" val="tx"/>
                    </a:ext>
                  </a:extLst>
                </a:hlinkClick>
              </a:rPr>
              <a:t>kristinavodich@gmail.com</a:t>
            </a:r>
            <a:endParaRPr lang="pl-PL" sz="2400" dirty="0">
              <a:solidFill>
                <a:schemeClr val="accent2"/>
              </a:solidFill>
            </a:endParaRPr>
          </a:p>
          <a:p>
            <a:pPr marL="0" indent="0">
              <a:buNone/>
            </a:pPr>
            <a:endParaRPr lang="en-US" sz="2400" dirty="0">
              <a:solidFill>
                <a:schemeClr val="bg1"/>
              </a:solidFill>
            </a:endParaRPr>
          </a:p>
        </p:txBody>
      </p:sp>
    </p:spTree>
    <p:extLst>
      <p:ext uri="{BB962C8B-B14F-4D97-AF65-F5344CB8AC3E}">
        <p14:creationId xmlns:p14="http://schemas.microsoft.com/office/powerpoint/2010/main" val="80913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AB79-0FF8-B7B9-3D04-25DC62F48378}"/>
              </a:ext>
            </a:extLst>
          </p:cNvPr>
          <p:cNvSpPr>
            <a:spLocks noGrp="1"/>
          </p:cNvSpPr>
          <p:nvPr>
            <p:ph type="title"/>
          </p:nvPr>
        </p:nvSpPr>
        <p:spPr/>
        <p:txBody>
          <a:bodyPr/>
          <a:lstStyle/>
          <a:p>
            <a:r>
              <a:rPr lang="en-GB" dirty="0"/>
              <a:t>Part 1 – Creating a partly similar chart</a:t>
            </a:r>
            <a:endParaRPr lang="en-US" dirty="0"/>
          </a:p>
        </p:txBody>
      </p:sp>
      <p:pic>
        <p:nvPicPr>
          <p:cNvPr id="5" name="Content Placeholder 4">
            <a:extLst>
              <a:ext uri="{FF2B5EF4-FFF2-40B4-BE49-F238E27FC236}">
                <a16:creationId xmlns:a16="http://schemas.microsoft.com/office/drawing/2014/main" id="{B5E04CD1-65A2-FD36-F754-FA78B1673066}"/>
              </a:ext>
            </a:extLst>
          </p:cNvPr>
          <p:cNvPicPr>
            <a:picLocks noGrp="1" noChangeAspect="1"/>
          </p:cNvPicPr>
          <p:nvPr>
            <p:ph idx="1"/>
          </p:nvPr>
        </p:nvPicPr>
        <p:blipFill>
          <a:blip r:embed="rId2"/>
          <a:stretch>
            <a:fillRect/>
          </a:stretch>
        </p:blipFill>
        <p:spPr>
          <a:xfrm>
            <a:off x="838200" y="1939161"/>
            <a:ext cx="6264183" cy="2979678"/>
          </a:xfrm>
        </p:spPr>
      </p:pic>
      <p:sp>
        <p:nvSpPr>
          <p:cNvPr id="6" name="Content Placeholder 2">
            <a:extLst>
              <a:ext uri="{FF2B5EF4-FFF2-40B4-BE49-F238E27FC236}">
                <a16:creationId xmlns:a16="http://schemas.microsoft.com/office/drawing/2014/main" id="{4178B930-863F-2144-7ADB-7D54BB04980F}"/>
              </a:ext>
            </a:extLst>
          </p:cNvPr>
          <p:cNvSpPr txBox="1">
            <a:spLocks/>
          </p:cNvSpPr>
          <p:nvPr/>
        </p:nvSpPr>
        <p:spPr>
          <a:xfrm>
            <a:off x="7216877" y="1939161"/>
            <a:ext cx="4678807" cy="3901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swald" pitchFamily="2" charset="-1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swald"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swald"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Questions:</a:t>
            </a:r>
          </a:p>
          <a:p>
            <a:pPr>
              <a:lnSpc>
                <a:spcPct val="120000"/>
              </a:lnSpc>
            </a:pPr>
            <a:r>
              <a:rPr lang="pl-PL" sz="2400" dirty="0"/>
              <a:t>Which</a:t>
            </a:r>
            <a:r>
              <a:rPr lang="en-GB" sz="2400" dirty="0"/>
              <a:t> marks do we have here?</a:t>
            </a:r>
          </a:p>
          <a:p>
            <a:pPr>
              <a:lnSpc>
                <a:spcPct val="120000"/>
              </a:lnSpc>
            </a:pPr>
            <a:r>
              <a:rPr lang="en-GB" sz="2400" dirty="0"/>
              <a:t>Which types of marks do we need to use?</a:t>
            </a:r>
          </a:p>
          <a:p>
            <a:pPr>
              <a:lnSpc>
                <a:spcPct val="120000"/>
              </a:lnSpc>
            </a:pPr>
            <a:r>
              <a:rPr lang="en-GB" sz="2400" dirty="0"/>
              <a:t>How to enable Actual and Planned headers?</a:t>
            </a:r>
            <a:endParaRPr lang="en-US" sz="2400" dirty="0"/>
          </a:p>
          <a:p>
            <a:pPr marL="0" indent="0">
              <a:buNone/>
            </a:pPr>
            <a:endParaRPr lang="en-GB" sz="2400" dirty="0"/>
          </a:p>
          <a:p>
            <a:endParaRPr lang="en-GB" sz="2400" dirty="0"/>
          </a:p>
        </p:txBody>
      </p:sp>
    </p:spTree>
    <p:extLst>
      <p:ext uri="{BB962C8B-B14F-4D97-AF65-F5344CB8AC3E}">
        <p14:creationId xmlns:p14="http://schemas.microsoft.com/office/powerpoint/2010/main" val="413313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07F8-031F-600C-10E8-4B64A59F578B}"/>
              </a:ext>
            </a:extLst>
          </p:cNvPr>
          <p:cNvSpPr>
            <a:spLocks noGrp="1"/>
          </p:cNvSpPr>
          <p:nvPr>
            <p:ph type="title"/>
          </p:nvPr>
        </p:nvSpPr>
        <p:spPr/>
        <p:txBody>
          <a:bodyPr/>
          <a:lstStyle/>
          <a:p>
            <a:r>
              <a:rPr lang="pl-PL" dirty="0"/>
              <a:t>Starting with axes</a:t>
            </a:r>
            <a:endParaRPr lang="en-US" dirty="0"/>
          </a:p>
        </p:txBody>
      </p:sp>
      <p:pic>
        <p:nvPicPr>
          <p:cNvPr id="5" name="Picture 4">
            <a:extLst>
              <a:ext uri="{FF2B5EF4-FFF2-40B4-BE49-F238E27FC236}">
                <a16:creationId xmlns:a16="http://schemas.microsoft.com/office/drawing/2014/main" id="{0B3341ED-E4CE-14E6-8ADA-23F139FB9AE4}"/>
              </a:ext>
            </a:extLst>
          </p:cNvPr>
          <p:cNvPicPr>
            <a:picLocks noChangeAspect="1"/>
          </p:cNvPicPr>
          <p:nvPr/>
        </p:nvPicPr>
        <p:blipFill>
          <a:blip r:embed="rId2"/>
          <a:stretch>
            <a:fillRect/>
          </a:stretch>
        </p:blipFill>
        <p:spPr>
          <a:xfrm>
            <a:off x="1016054" y="1690687"/>
            <a:ext cx="3821417" cy="4350891"/>
          </a:xfrm>
          <a:prstGeom prst="rect">
            <a:avLst/>
          </a:prstGeom>
        </p:spPr>
      </p:pic>
      <p:sp>
        <p:nvSpPr>
          <p:cNvPr id="6" name="Content Placeholder 2">
            <a:extLst>
              <a:ext uri="{FF2B5EF4-FFF2-40B4-BE49-F238E27FC236}">
                <a16:creationId xmlns:a16="http://schemas.microsoft.com/office/drawing/2014/main" id="{4F59A099-778B-8DEC-FB4D-21238054C518}"/>
              </a:ext>
            </a:extLst>
          </p:cNvPr>
          <p:cNvSpPr txBox="1">
            <a:spLocks/>
          </p:cNvSpPr>
          <p:nvPr/>
        </p:nvSpPr>
        <p:spPr>
          <a:xfrm>
            <a:off x="5368413" y="1690687"/>
            <a:ext cx="5807533" cy="3901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swald" pitchFamily="2" charset="-1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swald"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swald"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pl-PL" sz="2400" dirty="0"/>
              <a:t>Adding custom sorting</a:t>
            </a:r>
            <a:endParaRPr lang="en-GB" sz="2400" dirty="0"/>
          </a:p>
          <a:p>
            <a:pPr>
              <a:lnSpc>
                <a:spcPct val="120000"/>
              </a:lnSpc>
            </a:pPr>
            <a:r>
              <a:rPr lang="pl-PL" sz="2400" dirty="0"/>
              <a:t>Disabling the titles</a:t>
            </a:r>
          </a:p>
          <a:p>
            <a:pPr>
              <a:lnSpc>
                <a:spcPct val="120000"/>
              </a:lnSpc>
            </a:pPr>
            <a:r>
              <a:rPr lang="pl-PL" sz="2400" dirty="0"/>
              <a:t>Disabling the data labels for X-axis</a:t>
            </a:r>
            <a:endParaRPr lang="en-GB" sz="2400" dirty="0"/>
          </a:p>
          <a:p>
            <a:pPr marL="0" indent="0">
              <a:buNone/>
            </a:pPr>
            <a:endParaRPr lang="en-GB" sz="2400" dirty="0"/>
          </a:p>
          <a:p>
            <a:endParaRPr lang="en-GB" sz="2400" dirty="0"/>
          </a:p>
        </p:txBody>
      </p:sp>
    </p:spTree>
    <p:extLst>
      <p:ext uri="{BB962C8B-B14F-4D97-AF65-F5344CB8AC3E}">
        <p14:creationId xmlns:p14="http://schemas.microsoft.com/office/powerpoint/2010/main" val="4154308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7809-3083-CAD8-DE38-CCA5E570187A}"/>
              </a:ext>
            </a:extLst>
          </p:cNvPr>
          <p:cNvSpPr>
            <a:spLocks noGrp="1"/>
          </p:cNvSpPr>
          <p:nvPr>
            <p:ph type="title"/>
          </p:nvPr>
        </p:nvSpPr>
        <p:spPr/>
        <p:txBody>
          <a:bodyPr/>
          <a:lstStyle/>
          <a:p>
            <a:r>
              <a:rPr lang="en-GB" dirty="0"/>
              <a:t>Adding a transform section</a:t>
            </a:r>
            <a:endParaRPr lang="en-US" dirty="0"/>
          </a:p>
        </p:txBody>
      </p:sp>
      <p:pic>
        <p:nvPicPr>
          <p:cNvPr id="5" name="Content Placeholder 4">
            <a:extLst>
              <a:ext uri="{FF2B5EF4-FFF2-40B4-BE49-F238E27FC236}">
                <a16:creationId xmlns:a16="http://schemas.microsoft.com/office/drawing/2014/main" id="{CA56B5A2-3F58-5AA5-9C53-57913B3BCEDA}"/>
              </a:ext>
            </a:extLst>
          </p:cNvPr>
          <p:cNvPicPr>
            <a:picLocks noGrp="1" noChangeAspect="1"/>
          </p:cNvPicPr>
          <p:nvPr>
            <p:ph idx="1"/>
          </p:nvPr>
        </p:nvPicPr>
        <p:blipFill>
          <a:blip r:embed="rId2"/>
          <a:stretch>
            <a:fillRect/>
          </a:stretch>
        </p:blipFill>
        <p:spPr>
          <a:xfrm>
            <a:off x="838199" y="1807715"/>
            <a:ext cx="6110851" cy="4298117"/>
          </a:xfrm>
        </p:spPr>
      </p:pic>
      <p:sp>
        <p:nvSpPr>
          <p:cNvPr id="6" name="Rectangle 5">
            <a:extLst>
              <a:ext uri="{FF2B5EF4-FFF2-40B4-BE49-F238E27FC236}">
                <a16:creationId xmlns:a16="http://schemas.microsoft.com/office/drawing/2014/main" id="{0D619BDB-3443-FDD5-F9C8-1933913DB888}"/>
              </a:ext>
            </a:extLst>
          </p:cNvPr>
          <p:cNvSpPr/>
          <p:nvPr/>
        </p:nvSpPr>
        <p:spPr>
          <a:xfrm>
            <a:off x="943898" y="2454046"/>
            <a:ext cx="10550012" cy="879090"/>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4F884A-594B-D7F2-019F-FEF259F70EA7}"/>
              </a:ext>
            </a:extLst>
          </p:cNvPr>
          <p:cNvSpPr txBox="1"/>
          <p:nvPr/>
        </p:nvSpPr>
        <p:spPr>
          <a:xfrm>
            <a:off x="6949050" y="2462458"/>
            <a:ext cx="4404751" cy="646331"/>
          </a:xfrm>
          <a:prstGeom prst="rect">
            <a:avLst/>
          </a:prstGeom>
          <a:noFill/>
        </p:spPr>
        <p:txBody>
          <a:bodyPr wrap="square">
            <a:spAutoFit/>
          </a:bodyPr>
          <a:lstStyle/>
          <a:p>
            <a:r>
              <a:rPr lang="en-GB" dirty="0">
                <a:solidFill>
                  <a:schemeClr val="bg1"/>
                </a:solidFill>
              </a:rPr>
              <a:t>Logical result</a:t>
            </a:r>
          </a:p>
          <a:p>
            <a:r>
              <a:rPr lang="pl-PL" dirty="0">
                <a:solidFill>
                  <a:schemeClr val="bg1"/>
                </a:solidFill>
              </a:rPr>
              <a:t>„As” represents the name</a:t>
            </a:r>
            <a:endParaRPr lang="en-GB" dirty="0">
              <a:solidFill>
                <a:schemeClr val="bg1"/>
              </a:solidFill>
            </a:endParaRPr>
          </a:p>
        </p:txBody>
      </p:sp>
      <p:sp>
        <p:nvSpPr>
          <p:cNvPr id="8" name="Rectangle 7">
            <a:extLst>
              <a:ext uri="{FF2B5EF4-FFF2-40B4-BE49-F238E27FC236}">
                <a16:creationId xmlns:a16="http://schemas.microsoft.com/office/drawing/2014/main" id="{CF266B17-E445-80D3-D3D6-AFF7235EDBAE}"/>
              </a:ext>
            </a:extLst>
          </p:cNvPr>
          <p:cNvSpPr/>
          <p:nvPr/>
        </p:nvSpPr>
        <p:spPr>
          <a:xfrm>
            <a:off x="943898" y="3400849"/>
            <a:ext cx="10550012" cy="1200648"/>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4BC0C5-7966-717B-2B3A-DCD87C7EB8C6}"/>
              </a:ext>
            </a:extLst>
          </p:cNvPr>
          <p:cNvSpPr txBox="1"/>
          <p:nvPr/>
        </p:nvSpPr>
        <p:spPr>
          <a:xfrm>
            <a:off x="6949050" y="3409261"/>
            <a:ext cx="4404751" cy="369332"/>
          </a:xfrm>
          <a:prstGeom prst="rect">
            <a:avLst/>
          </a:prstGeom>
          <a:noFill/>
        </p:spPr>
        <p:txBody>
          <a:bodyPr wrap="square">
            <a:spAutoFit/>
          </a:bodyPr>
          <a:lstStyle/>
          <a:p>
            <a:r>
              <a:rPr lang="pl-PL" dirty="0">
                <a:solidFill>
                  <a:schemeClr val="bg1"/>
                </a:solidFill>
              </a:rPr>
              <a:t>Label color for the Actual %</a:t>
            </a:r>
            <a:endParaRPr lang="en-GB" dirty="0">
              <a:solidFill>
                <a:schemeClr val="bg1"/>
              </a:solidFill>
            </a:endParaRPr>
          </a:p>
        </p:txBody>
      </p:sp>
      <p:sp>
        <p:nvSpPr>
          <p:cNvPr id="10" name="Rectangle 9">
            <a:extLst>
              <a:ext uri="{FF2B5EF4-FFF2-40B4-BE49-F238E27FC236}">
                <a16:creationId xmlns:a16="http://schemas.microsoft.com/office/drawing/2014/main" id="{D532C738-4E41-47A5-08C5-3E277F48C0D9}"/>
              </a:ext>
            </a:extLst>
          </p:cNvPr>
          <p:cNvSpPr/>
          <p:nvPr/>
        </p:nvSpPr>
        <p:spPr>
          <a:xfrm>
            <a:off x="943898" y="4669210"/>
            <a:ext cx="10550012" cy="1200648"/>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3F607CB-317F-982B-E735-85E62E1ED629}"/>
              </a:ext>
            </a:extLst>
          </p:cNvPr>
          <p:cNvSpPr txBox="1"/>
          <p:nvPr/>
        </p:nvSpPr>
        <p:spPr>
          <a:xfrm>
            <a:off x="6949050" y="4677622"/>
            <a:ext cx="4404751" cy="369332"/>
          </a:xfrm>
          <a:prstGeom prst="rect">
            <a:avLst/>
          </a:prstGeom>
          <a:noFill/>
        </p:spPr>
        <p:txBody>
          <a:bodyPr wrap="square">
            <a:spAutoFit/>
          </a:bodyPr>
          <a:lstStyle/>
          <a:p>
            <a:r>
              <a:rPr lang="pl-PL" dirty="0">
                <a:solidFill>
                  <a:schemeClr val="bg1"/>
                </a:solidFill>
              </a:rPr>
              <a:t>Label color for the Actual bar color</a:t>
            </a:r>
            <a:endParaRPr lang="en-GB" dirty="0">
              <a:solidFill>
                <a:schemeClr val="bg1"/>
              </a:solidFill>
            </a:endParaRPr>
          </a:p>
        </p:txBody>
      </p:sp>
    </p:spTree>
    <p:extLst>
      <p:ext uri="{BB962C8B-B14F-4D97-AF65-F5344CB8AC3E}">
        <p14:creationId xmlns:p14="http://schemas.microsoft.com/office/powerpoint/2010/main" val="3562429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F3EEB-660D-6FD3-72E3-9457A2BB87F6}"/>
              </a:ext>
            </a:extLst>
          </p:cNvPr>
          <p:cNvSpPr>
            <a:spLocks noGrp="1"/>
          </p:cNvSpPr>
          <p:nvPr>
            <p:ph type="title"/>
          </p:nvPr>
        </p:nvSpPr>
        <p:spPr/>
        <p:txBody>
          <a:bodyPr/>
          <a:lstStyle/>
          <a:p>
            <a:r>
              <a:rPr lang="pl-PL" dirty="0"/>
              <a:t>Defining bars. Spot the differences</a:t>
            </a:r>
            <a:endParaRPr lang="en-US" dirty="0"/>
          </a:p>
        </p:txBody>
      </p:sp>
      <p:pic>
        <p:nvPicPr>
          <p:cNvPr id="5" name="Content Placeholder 4">
            <a:extLst>
              <a:ext uri="{FF2B5EF4-FFF2-40B4-BE49-F238E27FC236}">
                <a16:creationId xmlns:a16="http://schemas.microsoft.com/office/drawing/2014/main" id="{04405E2C-0327-C0BB-618E-3E363F313245}"/>
              </a:ext>
            </a:extLst>
          </p:cNvPr>
          <p:cNvPicPr>
            <a:picLocks noGrp="1" noChangeAspect="1"/>
          </p:cNvPicPr>
          <p:nvPr>
            <p:ph idx="1"/>
          </p:nvPr>
        </p:nvPicPr>
        <p:blipFill rotWithShape="1">
          <a:blip r:embed="rId2"/>
          <a:srcRect r="24074"/>
          <a:stretch/>
        </p:blipFill>
        <p:spPr>
          <a:xfrm>
            <a:off x="838200" y="1910007"/>
            <a:ext cx="4343400" cy="3074948"/>
          </a:xfrm>
        </p:spPr>
      </p:pic>
      <p:pic>
        <p:nvPicPr>
          <p:cNvPr id="7" name="Picture 6">
            <a:extLst>
              <a:ext uri="{FF2B5EF4-FFF2-40B4-BE49-F238E27FC236}">
                <a16:creationId xmlns:a16="http://schemas.microsoft.com/office/drawing/2014/main" id="{A7ACE389-38F1-1A76-EE74-88842117C4AD}"/>
              </a:ext>
            </a:extLst>
          </p:cNvPr>
          <p:cNvPicPr>
            <a:picLocks noChangeAspect="1"/>
          </p:cNvPicPr>
          <p:nvPr/>
        </p:nvPicPr>
        <p:blipFill>
          <a:blip r:embed="rId3"/>
          <a:stretch>
            <a:fillRect/>
          </a:stretch>
        </p:blipFill>
        <p:spPr>
          <a:xfrm>
            <a:off x="5950728" y="1910007"/>
            <a:ext cx="4559956" cy="4154353"/>
          </a:xfrm>
          <a:prstGeom prst="rect">
            <a:avLst/>
          </a:prstGeom>
        </p:spPr>
      </p:pic>
    </p:spTree>
    <p:extLst>
      <p:ext uri="{BB962C8B-B14F-4D97-AF65-F5344CB8AC3E}">
        <p14:creationId xmlns:p14="http://schemas.microsoft.com/office/powerpoint/2010/main" val="1368396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7B80-8A38-040D-125D-82DC58986EA0}"/>
              </a:ext>
            </a:extLst>
          </p:cNvPr>
          <p:cNvSpPr>
            <a:spLocks noGrp="1"/>
          </p:cNvSpPr>
          <p:nvPr>
            <p:ph type="title"/>
          </p:nvPr>
        </p:nvSpPr>
        <p:spPr/>
        <p:txBody>
          <a:bodyPr/>
          <a:lstStyle/>
          <a:p>
            <a:r>
              <a:rPr lang="pl-PL" dirty="0"/>
              <a:t>Defining labels</a:t>
            </a:r>
            <a:endParaRPr lang="en-US" dirty="0"/>
          </a:p>
        </p:txBody>
      </p:sp>
      <p:pic>
        <p:nvPicPr>
          <p:cNvPr id="5" name="Content Placeholder 4">
            <a:extLst>
              <a:ext uri="{FF2B5EF4-FFF2-40B4-BE49-F238E27FC236}">
                <a16:creationId xmlns:a16="http://schemas.microsoft.com/office/drawing/2014/main" id="{2226D14F-F0D8-4321-0036-4AE6BF3AA08F}"/>
              </a:ext>
            </a:extLst>
          </p:cNvPr>
          <p:cNvPicPr>
            <a:picLocks noGrp="1" noChangeAspect="1"/>
          </p:cNvPicPr>
          <p:nvPr>
            <p:ph idx="1"/>
          </p:nvPr>
        </p:nvPicPr>
        <p:blipFill>
          <a:blip r:embed="rId2"/>
          <a:stretch>
            <a:fillRect/>
          </a:stretch>
        </p:blipFill>
        <p:spPr>
          <a:xfrm>
            <a:off x="838199" y="1763056"/>
            <a:ext cx="4015547" cy="4295999"/>
          </a:xfrm>
        </p:spPr>
      </p:pic>
      <p:pic>
        <p:nvPicPr>
          <p:cNvPr id="7" name="Picture 6">
            <a:extLst>
              <a:ext uri="{FF2B5EF4-FFF2-40B4-BE49-F238E27FC236}">
                <a16:creationId xmlns:a16="http://schemas.microsoft.com/office/drawing/2014/main" id="{DF9DF032-9A18-9A20-61A8-2C1D8C35789D}"/>
              </a:ext>
            </a:extLst>
          </p:cNvPr>
          <p:cNvPicPr>
            <a:picLocks noChangeAspect="1"/>
          </p:cNvPicPr>
          <p:nvPr/>
        </p:nvPicPr>
        <p:blipFill>
          <a:blip r:embed="rId3"/>
          <a:stretch>
            <a:fillRect/>
          </a:stretch>
        </p:blipFill>
        <p:spPr>
          <a:xfrm>
            <a:off x="6248978" y="1763055"/>
            <a:ext cx="3872126" cy="4295999"/>
          </a:xfrm>
          <a:prstGeom prst="rect">
            <a:avLst/>
          </a:prstGeom>
        </p:spPr>
      </p:pic>
    </p:spTree>
    <p:extLst>
      <p:ext uri="{BB962C8B-B14F-4D97-AF65-F5344CB8AC3E}">
        <p14:creationId xmlns:p14="http://schemas.microsoft.com/office/powerpoint/2010/main" val="3602612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9C4F-579C-E60D-C3F5-3DF5792870AF}"/>
              </a:ext>
            </a:extLst>
          </p:cNvPr>
          <p:cNvSpPr>
            <a:spLocks noGrp="1"/>
          </p:cNvSpPr>
          <p:nvPr>
            <p:ph type="title"/>
          </p:nvPr>
        </p:nvSpPr>
        <p:spPr/>
        <p:txBody>
          <a:bodyPr/>
          <a:lstStyle/>
          <a:p>
            <a:r>
              <a:rPr lang="pl-PL" dirty="0"/>
              <a:t>Adding headers</a:t>
            </a:r>
            <a:endParaRPr lang="en-US" dirty="0"/>
          </a:p>
        </p:txBody>
      </p:sp>
      <p:pic>
        <p:nvPicPr>
          <p:cNvPr id="5" name="Content Placeholder 4">
            <a:extLst>
              <a:ext uri="{FF2B5EF4-FFF2-40B4-BE49-F238E27FC236}">
                <a16:creationId xmlns:a16="http://schemas.microsoft.com/office/drawing/2014/main" id="{27BB924F-3435-CE48-2703-92A04D4D9B2F}"/>
              </a:ext>
            </a:extLst>
          </p:cNvPr>
          <p:cNvPicPr>
            <a:picLocks noGrp="1" noChangeAspect="1"/>
          </p:cNvPicPr>
          <p:nvPr>
            <p:ph idx="1"/>
          </p:nvPr>
        </p:nvPicPr>
        <p:blipFill>
          <a:blip r:embed="rId2"/>
          <a:stretch>
            <a:fillRect/>
          </a:stretch>
        </p:blipFill>
        <p:spPr>
          <a:xfrm>
            <a:off x="838200" y="2011438"/>
            <a:ext cx="5173089" cy="4056853"/>
          </a:xfrm>
        </p:spPr>
      </p:pic>
      <p:pic>
        <p:nvPicPr>
          <p:cNvPr id="7" name="Picture 6">
            <a:extLst>
              <a:ext uri="{FF2B5EF4-FFF2-40B4-BE49-F238E27FC236}">
                <a16:creationId xmlns:a16="http://schemas.microsoft.com/office/drawing/2014/main" id="{77BB4618-83B9-6F38-CA13-AB9BC9DD6FF4}"/>
              </a:ext>
            </a:extLst>
          </p:cNvPr>
          <p:cNvPicPr>
            <a:picLocks noChangeAspect="1"/>
          </p:cNvPicPr>
          <p:nvPr/>
        </p:nvPicPr>
        <p:blipFill>
          <a:blip r:embed="rId3"/>
          <a:stretch>
            <a:fillRect/>
          </a:stretch>
        </p:blipFill>
        <p:spPr>
          <a:xfrm>
            <a:off x="6180713" y="2011438"/>
            <a:ext cx="5616207" cy="4056853"/>
          </a:xfrm>
          <a:prstGeom prst="rect">
            <a:avLst/>
          </a:prstGeom>
        </p:spPr>
      </p:pic>
    </p:spTree>
    <p:extLst>
      <p:ext uri="{BB962C8B-B14F-4D97-AF65-F5344CB8AC3E}">
        <p14:creationId xmlns:p14="http://schemas.microsoft.com/office/powerpoint/2010/main" val="2876199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0A48-F285-856B-8998-7F3E70525AF7}"/>
              </a:ext>
            </a:extLst>
          </p:cNvPr>
          <p:cNvSpPr>
            <a:spLocks noGrp="1"/>
          </p:cNvSpPr>
          <p:nvPr>
            <p:ph type="title"/>
          </p:nvPr>
        </p:nvSpPr>
        <p:spPr/>
        <p:txBody>
          <a:bodyPr/>
          <a:lstStyle/>
          <a:p>
            <a:r>
              <a:rPr lang="pl-PL" dirty="0"/>
              <a:t>Step 2. Customization</a:t>
            </a:r>
            <a:endParaRPr lang="en-US" dirty="0"/>
          </a:p>
        </p:txBody>
      </p:sp>
      <p:pic>
        <p:nvPicPr>
          <p:cNvPr id="5" name="Content Placeholder 4">
            <a:extLst>
              <a:ext uri="{FF2B5EF4-FFF2-40B4-BE49-F238E27FC236}">
                <a16:creationId xmlns:a16="http://schemas.microsoft.com/office/drawing/2014/main" id="{3485CB0F-16F5-2707-3C22-9F8295BAEC2C}"/>
              </a:ext>
            </a:extLst>
          </p:cNvPr>
          <p:cNvPicPr>
            <a:picLocks noGrp="1" noChangeAspect="1"/>
          </p:cNvPicPr>
          <p:nvPr>
            <p:ph idx="1"/>
          </p:nvPr>
        </p:nvPicPr>
        <p:blipFill>
          <a:blip r:embed="rId3"/>
          <a:stretch>
            <a:fillRect/>
          </a:stretch>
        </p:blipFill>
        <p:spPr>
          <a:xfrm>
            <a:off x="6096000" y="2557179"/>
            <a:ext cx="5768840" cy="2796782"/>
          </a:xfrm>
        </p:spPr>
      </p:pic>
      <p:pic>
        <p:nvPicPr>
          <p:cNvPr id="7" name="Picture 6">
            <a:extLst>
              <a:ext uri="{FF2B5EF4-FFF2-40B4-BE49-F238E27FC236}">
                <a16:creationId xmlns:a16="http://schemas.microsoft.com/office/drawing/2014/main" id="{C51AD5D4-BB93-5B67-9466-E13956AD901C}"/>
              </a:ext>
            </a:extLst>
          </p:cNvPr>
          <p:cNvPicPr>
            <a:picLocks noChangeAspect="1"/>
          </p:cNvPicPr>
          <p:nvPr/>
        </p:nvPicPr>
        <p:blipFill rotWithShape="1">
          <a:blip r:embed="rId4"/>
          <a:srcRect b="1608"/>
          <a:stretch/>
        </p:blipFill>
        <p:spPr>
          <a:xfrm>
            <a:off x="203420" y="2557179"/>
            <a:ext cx="5578323" cy="2796782"/>
          </a:xfrm>
          <a:prstGeom prst="rect">
            <a:avLst/>
          </a:prstGeom>
        </p:spPr>
      </p:pic>
    </p:spTree>
    <p:extLst>
      <p:ext uri="{BB962C8B-B14F-4D97-AF65-F5344CB8AC3E}">
        <p14:creationId xmlns:p14="http://schemas.microsoft.com/office/powerpoint/2010/main" val="2925406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2EBE9-8936-9274-78CE-65ABB895462B}"/>
              </a:ext>
            </a:extLst>
          </p:cNvPr>
          <p:cNvSpPr>
            <a:spLocks noGrp="1"/>
          </p:cNvSpPr>
          <p:nvPr>
            <p:ph type="title"/>
          </p:nvPr>
        </p:nvSpPr>
        <p:spPr/>
        <p:txBody>
          <a:bodyPr/>
          <a:lstStyle/>
          <a:p>
            <a:r>
              <a:rPr lang="pl-PL" dirty="0"/>
              <a:t>Striped background</a:t>
            </a:r>
            <a:endParaRPr lang="en-US" dirty="0"/>
          </a:p>
        </p:txBody>
      </p:sp>
      <p:pic>
        <p:nvPicPr>
          <p:cNvPr id="5" name="Content Placeholder 4">
            <a:extLst>
              <a:ext uri="{FF2B5EF4-FFF2-40B4-BE49-F238E27FC236}">
                <a16:creationId xmlns:a16="http://schemas.microsoft.com/office/drawing/2014/main" id="{241BD75D-773B-9252-AB13-DFE51FF0AEFB}"/>
              </a:ext>
            </a:extLst>
          </p:cNvPr>
          <p:cNvPicPr>
            <a:picLocks noGrp="1" noChangeAspect="1"/>
          </p:cNvPicPr>
          <p:nvPr>
            <p:ph idx="1"/>
          </p:nvPr>
        </p:nvPicPr>
        <p:blipFill>
          <a:blip r:embed="rId2"/>
          <a:stretch>
            <a:fillRect/>
          </a:stretch>
        </p:blipFill>
        <p:spPr>
          <a:xfrm>
            <a:off x="5575635" y="4601696"/>
            <a:ext cx="4045443" cy="893668"/>
          </a:xfrm>
        </p:spPr>
      </p:pic>
      <p:pic>
        <p:nvPicPr>
          <p:cNvPr id="9" name="Picture 8">
            <a:extLst>
              <a:ext uri="{FF2B5EF4-FFF2-40B4-BE49-F238E27FC236}">
                <a16:creationId xmlns:a16="http://schemas.microsoft.com/office/drawing/2014/main" id="{099F3292-F0CD-DED9-6288-8870AE02C825}"/>
              </a:ext>
            </a:extLst>
          </p:cNvPr>
          <p:cNvPicPr>
            <a:picLocks noChangeAspect="1"/>
          </p:cNvPicPr>
          <p:nvPr/>
        </p:nvPicPr>
        <p:blipFill>
          <a:blip r:embed="rId3"/>
          <a:stretch>
            <a:fillRect/>
          </a:stretch>
        </p:blipFill>
        <p:spPr>
          <a:xfrm>
            <a:off x="8645810" y="1783080"/>
            <a:ext cx="3025845" cy="2561561"/>
          </a:xfrm>
          <a:prstGeom prst="rect">
            <a:avLst/>
          </a:prstGeom>
        </p:spPr>
      </p:pic>
      <p:pic>
        <p:nvPicPr>
          <p:cNvPr id="10" name="Content Placeholder 4">
            <a:extLst>
              <a:ext uri="{FF2B5EF4-FFF2-40B4-BE49-F238E27FC236}">
                <a16:creationId xmlns:a16="http://schemas.microsoft.com/office/drawing/2014/main" id="{F3AE8CCF-7D4C-96D3-A318-FDBBF9CE84E7}"/>
              </a:ext>
            </a:extLst>
          </p:cNvPr>
          <p:cNvPicPr>
            <a:picLocks noChangeAspect="1"/>
          </p:cNvPicPr>
          <p:nvPr/>
        </p:nvPicPr>
        <p:blipFill>
          <a:blip r:embed="rId4"/>
          <a:stretch>
            <a:fillRect/>
          </a:stretch>
        </p:blipFill>
        <p:spPr>
          <a:xfrm>
            <a:off x="120073" y="1790567"/>
            <a:ext cx="5268213" cy="2554074"/>
          </a:xfrm>
          <a:prstGeom prst="rect">
            <a:avLst/>
          </a:prstGeom>
        </p:spPr>
      </p:pic>
      <p:sp>
        <p:nvSpPr>
          <p:cNvPr id="11" name="Rectangle 10">
            <a:extLst>
              <a:ext uri="{FF2B5EF4-FFF2-40B4-BE49-F238E27FC236}">
                <a16:creationId xmlns:a16="http://schemas.microsoft.com/office/drawing/2014/main" id="{FBE1CD5C-66A8-0445-D173-D14F93E6E0E5}"/>
              </a:ext>
            </a:extLst>
          </p:cNvPr>
          <p:cNvSpPr/>
          <p:nvPr/>
        </p:nvSpPr>
        <p:spPr>
          <a:xfrm>
            <a:off x="1200647" y="2072239"/>
            <a:ext cx="4086970" cy="4165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pl-PL" sz="1400" dirty="0"/>
              <a:t>Stripe Bar 2</a:t>
            </a:r>
            <a:endParaRPr lang="en-US" sz="1400" dirty="0"/>
          </a:p>
        </p:txBody>
      </p:sp>
      <p:sp>
        <p:nvSpPr>
          <p:cNvPr id="12" name="Rectangle 11">
            <a:extLst>
              <a:ext uri="{FF2B5EF4-FFF2-40B4-BE49-F238E27FC236}">
                <a16:creationId xmlns:a16="http://schemas.microsoft.com/office/drawing/2014/main" id="{DB51EBA8-AB93-0621-DC06-DB98112258A6}"/>
              </a:ext>
            </a:extLst>
          </p:cNvPr>
          <p:cNvSpPr/>
          <p:nvPr/>
        </p:nvSpPr>
        <p:spPr>
          <a:xfrm>
            <a:off x="223962" y="2072239"/>
            <a:ext cx="976685" cy="4165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pl-PL" sz="1400" dirty="0"/>
              <a:t>Stripe Bar</a:t>
            </a:r>
            <a:endParaRPr lang="en-US" sz="1400" dirty="0"/>
          </a:p>
        </p:txBody>
      </p:sp>
      <p:pic>
        <p:nvPicPr>
          <p:cNvPr id="14" name="Picture 13">
            <a:extLst>
              <a:ext uri="{FF2B5EF4-FFF2-40B4-BE49-F238E27FC236}">
                <a16:creationId xmlns:a16="http://schemas.microsoft.com/office/drawing/2014/main" id="{EE96C58F-6E27-6F8A-F8DE-31192E029F2A}"/>
              </a:ext>
            </a:extLst>
          </p:cNvPr>
          <p:cNvPicPr>
            <a:picLocks noChangeAspect="1"/>
          </p:cNvPicPr>
          <p:nvPr/>
        </p:nvPicPr>
        <p:blipFill rotWithShape="1">
          <a:blip r:embed="rId5"/>
          <a:srcRect t="293"/>
          <a:stretch/>
        </p:blipFill>
        <p:spPr>
          <a:xfrm>
            <a:off x="5575635" y="1790567"/>
            <a:ext cx="2868649" cy="2554074"/>
          </a:xfrm>
          <a:prstGeom prst="rect">
            <a:avLst/>
          </a:prstGeom>
        </p:spPr>
      </p:pic>
    </p:spTree>
    <p:extLst>
      <p:ext uri="{BB962C8B-B14F-4D97-AF65-F5344CB8AC3E}">
        <p14:creationId xmlns:p14="http://schemas.microsoft.com/office/powerpoint/2010/main" val="1667007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25E2-718E-57A5-90CC-C8A65E046E2B}"/>
              </a:ext>
            </a:extLst>
          </p:cNvPr>
          <p:cNvSpPr>
            <a:spLocks noGrp="1"/>
          </p:cNvSpPr>
          <p:nvPr>
            <p:ph type="title"/>
          </p:nvPr>
        </p:nvSpPr>
        <p:spPr/>
        <p:txBody>
          <a:bodyPr/>
          <a:lstStyle/>
          <a:p>
            <a:r>
              <a:rPr lang="pl-PL" dirty="0"/>
              <a:t>Add data labels over the bars</a:t>
            </a:r>
            <a:endParaRPr lang="en-US" dirty="0"/>
          </a:p>
        </p:txBody>
      </p:sp>
      <p:pic>
        <p:nvPicPr>
          <p:cNvPr id="5" name="Content Placeholder 4">
            <a:extLst>
              <a:ext uri="{FF2B5EF4-FFF2-40B4-BE49-F238E27FC236}">
                <a16:creationId xmlns:a16="http://schemas.microsoft.com/office/drawing/2014/main" id="{03566DB4-CF76-736E-84A1-BAB4AAF0902D}"/>
              </a:ext>
            </a:extLst>
          </p:cNvPr>
          <p:cNvPicPr>
            <a:picLocks noGrp="1" noChangeAspect="1"/>
          </p:cNvPicPr>
          <p:nvPr>
            <p:ph idx="1"/>
          </p:nvPr>
        </p:nvPicPr>
        <p:blipFill rotWithShape="1">
          <a:blip r:embed="rId2"/>
          <a:srcRect t="1526"/>
          <a:stretch/>
        </p:blipFill>
        <p:spPr>
          <a:xfrm>
            <a:off x="1197364" y="2590756"/>
            <a:ext cx="3157137" cy="3291841"/>
          </a:xfrm>
        </p:spPr>
      </p:pic>
      <p:pic>
        <p:nvPicPr>
          <p:cNvPr id="7" name="Picture 6">
            <a:extLst>
              <a:ext uri="{FF2B5EF4-FFF2-40B4-BE49-F238E27FC236}">
                <a16:creationId xmlns:a16="http://schemas.microsoft.com/office/drawing/2014/main" id="{98222A42-7FD2-9DC8-352F-83A4BD43E066}"/>
              </a:ext>
            </a:extLst>
          </p:cNvPr>
          <p:cNvPicPr>
            <a:picLocks noChangeAspect="1"/>
          </p:cNvPicPr>
          <p:nvPr/>
        </p:nvPicPr>
        <p:blipFill>
          <a:blip r:embed="rId3"/>
          <a:stretch>
            <a:fillRect/>
          </a:stretch>
        </p:blipFill>
        <p:spPr>
          <a:xfrm>
            <a:off x="4818297" y="2590756"/>
            <a:ext cx="3570745" cy="3287547"/>
          </a:xfrm>
          <a:prstGeom prst="rect">
            <a:avLst/>
          </a:prstGeom>
        </p:spPr>
      </p:pic>
      <p:sp>
        <p:nvSpPr>
          <p:cNvPr id="8" name="Rectangle 7">
            <a:extLst>
              <a:ext uri="{FF2B5EF4-FFF2-40B4-BE49-F238E27FC236}">
                <a16:creationId xmlns:a16="http://schemas.microsoft.com/office/drawing/2014/main" id="{90BC683F-1A4D-5E1F-DFC2-1019A2660E13}"/>
              </a:ext>
            </a:extLst>
          </p:cNvPr>
          <p:cNvSpPr/>
          <p:nvPr/>
        </p:nvSpPr>
        <p:spPr>
          <a:xfrm>
            <a:off x="5242131" y="5402427"/>
            <a:ext cx="3005595" cy="278296"/>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DE4D9CC-274E-3642-DD20-BEEAFF466DB3}"/>
              </a:ext>
            </a:extLst>
          </p:cNvPr>
          <p:cNvPicPr>
            <a:picLocks noChangeAspect="1"/>
          </p:cNvPicPr>
          <p:nvPr/>
        </p:nvPicPr>
        <p:blipFill>
          <a:blip r:embed="rId4"/>
          <a:stretch>
            <a:fillRect/>
          </a:stretch>
        </p:blipFill>
        <p:spPr>
          <a:xfrm>
            <a:off x="1197364" y="1404913"/>
            <a:ext cx="5114946" cy="968740"/>
          </a:xfrm>
          <a:prstGeom prst="rect">
            <a:avLst/>
          </a:prstGeom>
        </p:spPr>
      </p:pic>
    </p:spTree>
    <p:extLst>
      <p:ext uri="{BB962C8B-B14F-4D97-AF65-F5344CB8AC3E}">
        <p14:creationId xmlns:p14="http://schemas.microsoft.com/office/powerpoint/2010/main" val="3410280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F97B-584D-61C7-9A74-1298C078D926}"/>
              </a:ext>
            </a:extLst>
          </p:cNvPr>
          <p:cNvSpPr>
            <a:spLocks noGrp="1"/>
          </p:cNvSpPr>
          <p:nvPr>
            <p:ph type="title"/>
          </p:nvPr>
        </p:nvSpPr>
        <p:spPr/>
        <p:txBody>
          <a:bodyPr/>
          <a:lstStyle/>
          <a:p>
            <a:r>
              <a:rPr lang="pl-PL" dirty="0"/>
              <a:t>Result</a:t>
            </a:r>
            <a:endParaRPr lang="en-US" dirty="0"/>
          </a:p>
        </p:txBody>
      </p:sp>
      <p:pic>
        <p:nvPicPr>
          <p:cNvPr id="5" name="Content Placeholder 4">
            <a:extLst>
              <a:ext uri="{FF2B5EF4-FFF2-40B4-BE49-F238E27FC236}">
                <a16:creationId xmlns:a16="http://schemas.microsoft.com/office/drawing/2014/main" id="{B57D2AE4-9987-26E4-9D46-6FB7D2CEB15A}"/>
              </a:ext>
            </a:extLst>
          </p:cNvPr>
          <p:cNvPicPr>
            <a:picLocks noGrp="1" noChangeAspect="1"/>
          </p:cNvPicPr>
          <p:nvPr>
            <p:ph idx="1"/>
          </p:nvPr>
        </p:nvPicPr>
        <p:blipFill>
          <a:blip r:embed="rId2"/>
          <a:stretch>
            <a:fillRect/>
          </a:stretch>
        </p:blipFill>
        <p:spPr>
          <a:xfrm>
            <a:off x="1640528" y="1505527"/>
            <a:ext cx="8669867" cy="4876800"/>
          </a:xfrm>
        </p:spPr>
      </p:pic>
    </p:spTree>
    <p:extLst>
      <p:ext uri="{BB962C8B-B14F-4D97-AF65-F5344CB8AC3E}">
        <p14:creationId xmlns:p14="http://schemas.microsoft.com/office/powerpoint/2010/main" val="158490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55460-8A90-5580-E513-0693E23AD7FC}"/>
              </a:ext>
            </a:extLst>
          </p:cNvPr>
          <p:cNvSpPr>
            <a:spLocks noGrp="1"/>
          </p:cNvSpPr>
          <p:nvPr>
            <p:ph type="title"/>
          </p:nvPr>
        </p:nvSpPr>
        <p:spPr/>
        <p:txBody>
          <a:bodyPr/>
          <a:lstStyle/>
          <a:p>
            <a:r>
              <a:rPr lang="pl-PL" dirty="0"/>
              <a:t>Agenda</a:t>
            </a:r>
            <a:endParaRPr lang="en-US" dirty="0"/>
          </a:p>
        </p:txBody>
      </p:sp>
      <p:sp>
        <p:nvSpPr>
          <p:cNvPr id="5" name="Content Placeholder 4">
            <a:extLst>
              <a:ext uri="{FF2B5EF4-FFF2-40B4-BE49-F238E27FC236}">
                <a16:creationId xmlns:a16="http://schemas.microsoft.com/office/drawing/2014/main" id="{C33592B9-9D08-4CC5-79E0-4715D66CE161}"/>
              </a:ext>
            </a:extLst>
          </p:cNvPr>
          <p:cNvSpPr>
            <a:spLocks noGrp="1"/>
          </p:cNvSpPr>
          <p:nvPr>
            <p:ph idx="1"/>
          </p:nvPr>
        </p:nvSpPr>
        <p:spPr/>
        <p:txBody>
          <a:bodyPr/>
          <a:lstStyle/>
          <a:p>
            <a:pPr marL="0" indent="0">
              <a:buNone/>
            </a:pPr>
            <a:r>
              <a:rPr lang="en-US" noProof="0" dirty="0"/>
              <a:t>Why Deneb visual</a:t>
            </a:r>
          </a:p>
          <a:p>
            <a:pPr marL="0" indent="0">
              <a:buNone/>
            </a:pPr>
            <a:r>
              <a:rPr lang="en-US" noProof="0" dirty="0"/>
              <a:t>Demo 1. </a:t>
            </a:r>
            <a:r>
              <a:rPr lang="en-US" dirty="0"/>
              <a:t>Quick custom visual</a:t>
            </a:r>
            <a:endParaRPr lang="en-US" noProof="0" dirty="0"/>
          </a:p>
          <a:p>
            <a:pPr marL="0" indent="0">
              <a:buNone/>
            </a:pPr>
            <a:r>
              <a:rPr lang="en-GB" sz="2800" dirty="0"/>
              <a:t>Demo 2. Timeline visual</a:t>
            </a:r>
          </a:p>
          <a:p>
            <a:pPr marL="0" indent="0">
              <a:buNone/>
            </a:pPr>
            <a:r>
              <a:rPr lang="en-GB" noProof="0" dirty="0"/>
              <a:t>Demo 3. Bullet chart with trellis</a:t>
            </a:r>
          </a:p>
          <a:p>
            <a:pPr marL="0" indent="0">
              <a:buNone/>
            </a:pPr>
            <a:r>
              <a:rPr lang="en-GB" dirty="0"/>
              <a:t>Can ChatGPT make it even easier?</a:t>
            </a:r>
            <a:endParaRPr lang="en-US" noProof="0" dirty="0"/>
          </a:p>
        </p:txBody>
      </p:sp>
    </p:spTree>
    <p:extLst>
      <p:ext uri="{BB962C8B-B14F-4D97-AF65-F5344CB8AC3E}">
        <p14:creationId xmlns:p14="http://schemas.microsoft.com/office/powerpoint/2010/main" val="3103465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A9B6-D9E8-CE7F-ADA0-4340D52EC87B}"/>
              </a:ext>
            </a:extLst>
          </p:cNvPr>
          <p:cNvSpPr>
            <a:spLocks noGrp="1"/>
          </p:cNvSpPr>
          <p:nvPr>
            <p:ph type="title"/>
          </p:nvPr>
        </p:nvSpPr>
        <p:spPr/>
        <p:txBody>
          <a:bodyPr/>
          <a:lstStyle/>
          <a:p>
            <a:r>
              <a:rPr lang="en-GB" dirty="0"/>
              <a:t>Can ChatGPT make it even easier</a:t>
            </a:r>
            <a:endParaRPr lang="en-US" dirty="0"/>
          </a:p>
        </p:txBody>
      </p:sp>
      <p:sp>
        <p:nvSpPr>
          <p:cNvPr id="3" name="Content Placeholder 2">
            <a:extLst>
              <a:ext uri="{FF2B5EF4-FFF2-40B4-BE49-F238E27FC236}">
                <a16:creationId xmlns:a16="http://schemas.microsoft.com/office/drawing/2014/main" id="{4947A87B-1ABC-A9BF-5A7B-D7C26FB4EB00}"/>
              </a:ext>
            </a:extLst>
          </p:cNvPr>
          <p:cNvSpPr>
            <a:spLocks noGrp="1"/>
          </p:cNvSpPr>
          <p:nvPr>
            <p:ph idx="1"/>
          </p:nvPr>
        </p:nvSpPr>
        <p:spPr>
          <a:xfrm>
            <a:off x="6376946" y="1825625"/>
            <a:ext cx="4976854" cy="4351338"/>
          </a:xfrm>
        </p:spPr>
        <p:txBody>
          <a:bodyPr/>
          <a:lstStyle/>
          <a:p>
            <a:r>
              <a:rPr lang="pl-PL" dirty="0"/>
              <a:t>ChatGPT 3.5 does not know Deneb visual, but certainly can help you to create visuals with Vega-lite library</a:t>
            </a:r>
          </a:p>
          <a:p>
            <a:endParaRPr lang="en-US" dirty="0"/>
          </a:p>
        </p:txBody>
      </p:sp>
      <p:pic>
        <p:nvPicPr>
          <p:cNvPr id="5" name="Picture 4">
            <a:extLst>
              <a:ext uri="{FF2B5EF4-FFF2-40B4-BE49-F238E27FC236}">
                <a16:creationId xmlns:a16="http://schemas.microsoft.com/office/drawing/2014/main" id="{E14CCB27-CECD-D6F8-1AA8-D5F63EDFEAEE}"/>
              </a:ext>
            </a:extLst>
          </p:cNvPr>
          <p:cNvPicPr>
            <a:picLocks noChangeAspect="1"/>
          </p:cNvPicPr>
          <p:nvPr/>
        </p:nvPicPr>
        <p:blipFill>
          <a:blip r:embed="rId2"/>
          <a:stretch>
            <a:fillRect/>
          </a:stretch>
        </p:blipFill>
        <p:spPr>
          <a:xfrm>
            <a:off x="990169" y="1825625"/>
            <a:ext cx="5105831" cy="4565363"/>
          </a:xfrm>
          <a:prstGeom prst="rect">
            <a:avLst/>
          </a:prstGeom>
        </p:spPr>
      </p:pic>
    </p:spTree>
    <p:extLst>
      <p:ext uri="{BB962C8B-B14F-4D97-AF65-F5344CB8AC3E}">
        <p14:creationId xmlns:p14="http://schemas.microsoft.com/office/powerpoint/2010/main" val="4214508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42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55460-8A90-5580-E513-0693E23AD7FC}"/>
              </a:ext>
            </a:extLst>
          </p:cNvPr>
          <p:cNvSpPr>
            <a:spLocks noGrp="1"/>
          </p:cNvSpPr>
          <p:nvPr>
            <p:ph type="title"/>
          </p:nvPr>
        </p:nvSpPr>
        <p:spPr/>
        <p:txBody>
          <a:bodyPr/>
          <a:lstStyle/>
          <a:p>
            <a:r>
              <a:rPr lang="en-GB" dirty="0"/>
              <a:t>Why Deneb visual</a:t>
            </a:r>
            <a:endParaRPr lang="en-US" dirty="0"/>
          </a:p>
        </p:txBody>
      </p:sp>
    </p:spTree>
    <p:extLst>
      <p:ext uri="{BB962C8B-B14F-4D97-AF65-F5344CB8AC3E}">
        <p14:creationId xmlns:p14="http://schemas.microsoft.com/office/powerpoint/2010/main" val="1249952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B43171-0083-2898-631A-B72920B080FC}"/>
              </a:ext>
            </a:extLst>
          </p:cNvPr>
          <p:cNvSpPr>
            <a:spLocks noGrp="1"/>
          </p:cNvSpPr>
          <p:nvPr>
            <p:ph type="title"/>
          </p:nvPr>
        </p:nvSpPr>
        <p:spPr/>
        <p:txBody>
          <a:bodyPr/>
          <a:lstStyle/>
          <a:p>
            <a:r>
              <a:rPr lang="en-GB" dirty="0"/>
              <a:t>Before Deneb</a:t>
            </a:r>
            <a:endParaRPr lang="en-US" dirty="0"/>
          </a:p>
        </p:txBody>
      </p:sp>
      <p:sp>
        <p:nvSpPr>
          <p:cNvPr id="5" name="Content Placeholder 4">
            <a:extLst>
              <a:ext uri="{FF2B5EF4-FFF2-40B4-BE49-F238E27FC236}">
                <a16:creationId xmlns:a16="http://schemas.microsoft.com/office/drawing/2014/main" id="{8A30729E-C2A4-C541-DF8D-CF5840F347AD}"/>
              </a:ext>
            </a:extLst>
          </p:cNvPr>
          <p:cNvSpPr>
            <a:spLocks noGrp="1"/>
          </p:cNvSpPr>
          <p:nvPr>
            <p:ph idx="1"/>
          </p:nvPr>
        </p:nvSpPr>
        <p:spPr/>
        <p:txBody>
          <a:bodyPr>
            <a:normAutofit/>
          </a:bodyPr>
          <a:lstStyle/>
          <a:p>
            <a:pPr marL="0" indent="0">
              <a:lnSpc>
                <a:spcPct val="150000"/>
              </a:lnSpc>
              <a:buNone/>
            </a:pPr>
            <a:r>
              <a:rPr lang="en-GB" dirty="0"/>
              <a:t>Custom visuals are limited and bring additional cost</a:t>
            </a:r>
          </a:p>
          <a:p>
            <a:pPr marL="0" indent="0">
              <a:lnSpc>
                <a:spcPct val="150000"/>
              </a:lnSpc>
              <a:buNone/>
            </a:pPr>
            <a:r>
              <a:rPr lang="en-GB" dirty="0" err="1"/>
              <a:t>Charticulator</a:t>
            </a:r>
            <a:r>
              <a:rPr lang="en-GB" dirty="0"/>
              <a:t> not supported</a:t>
            </a:r>
            <a:r>
              <a:rPr lang="pl-PL" dirty="0"/>
              <a:t> by Microsoft</a:t>
            </a:r>
            <a:r>
              <a:rPr lang="en-GB" dirty="0"/>
              <a:t> anymore</a:t>
            </a:r>
          </a:p>
          <a:p>
            <a:pPr marL="0" indent="0">
              <a:lnSpc>
                <a:spcPct val="150000"/>
              </a:lnSpc>
              <a:buNone/>
            </a:pPr>
            <a:r>
              <a:rPr lang="en-GB" dirty="0"/>
              <a:t>D3.js visuals are not certified hence cannot be exported to PDF</a:t>
            </a:r>
          </a:p>
          <a:p>
            <a:pPr marL="0" indent="0">
              <a:lnSpc>
                <a:spcPct val="150000"/>
              </a:lnSpc>
              <a:buNone/>
            </a:pPr>
            <a:r>
              <a:rPr lang="en-GB" dirty="0"/>
              <a:t>Not every developer can write JS code, learning requires a lot of time and efforts</a:t>
            </a:r>
            <a:endParaRPr lang="en-US" dirty="0"/>
          </a:p>
        </p:txBody>
      </p:sp>
    </p:spTree>
    <p:extLst>
      <p:ext uri="{BB962C8B-B14F-4D97-AF65-F5344CB8AC3E}">
        <p14:creationId xmlns:p14="http://schemas.microsoft.com/office/powerpoint/2010/main" val="3594029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0C16-B975-66D1-600C-A7DE7B50BB76}"/>
              </a:ext>
            </a:extLst>
          </p:cNvPr>
          <p:cNvSpPr>
            <a:spLocks noGrp="1"/>
          </p:cNvSpPr>
          <p:nvPr>
            <p:ph type="title"/>
          </p:nvPr>
        </p:nvSpPr>
        <p:spPr/>
        <p:txBody>
          <a:bodyPr/>
          <a:lstStyle/>
          <a:p>
            <a:r>
              <a:rPr lang="en-GB" sz="4400" dirty="0"/>
              <a:t>Deneb</a:t>
            </a:r>
            <a:endParaRPr lang="en-US" dirty="0"/>
          </a:p>
        </p:txBody>
      </p:sp>
      <p:sp>
        <p:nvSpPr>
          <p:cNvPr id="3" name="Content Placeholder 2">
            <a:extLst>
              <a:ext uri="{FF2B5EF4-FFF2-40B4-BE49-F238E27FC236}">
                <a16:creationId xmlns:a16="http://schemas.microsoft.com/office/drawing/2014/main" id="{7AC03A39-801F-62AB-BA17-2E0987BFAB13}"/>
              </a:ext>
            </a:extLst>
          </p:cNvPr>
          <p:cNvSpPr>
            <a:spLocks noGrp="1"/>
          </p:cNvSpPr>
          <p:nvPr>
            <p:ph idx="1"/>
          </p:nvPr>
        </p:nvSpPr>
        <p:spPr>
          <a:xfrm>
            <a:off x="838200" y="1825625"/>
            <a:ext cx="8703365" cy="4351338"/>
          </a:xfrm>
        </p:spPr>
        <p:txBody>
          <a:bodyPr>
            <a:normAutofit lnSpcReduction="10000"/>
          </a:bodyPr>
          <a:lstStyle/>
          <a:p>
            <a:pPr marL="0" indent="0">
              <a:lnSpc>
                <a:spcPct val="150000"/>
              </a:lnSpc>
              <a:buNone/>
            </a:pPr>
            <a:r>
              <a:rPr lang="en-GB" dirty="0"/>
              <a:t>Easy to kick-off the development</a:t>
            </a:r>
          </a:p>
          <a:p>
            <a:pPr marL="0" indent="0">
              <a:lnSpc>
                <a:spcPct val="150000"/>
              </a:lnSpc>
              <a:buNone/>
            </a:pPr>
            <a:r>
              <a:rPr lang="en-GB" dirty="0"/>
              <a:t>Easy to learn, modify and support</a:t>
            </a:r>
          </a:p>
          <a:p>
            <a:pPr marL="0" indent="0">
              <a:lnSpc>
                <a:spcPct val="150000"/>
              </a:lnSpc>
              <a:buNone/>
            </a:pPr>
            <a:r>
              <a:rPr lang="en-GB" dirty="0"/>
              <a:t>Great library with examples, possibility to start the development by using the template from the example</a:t>
            </a:r>
          </a:p>
          <a:p>
            <a:pPr marL="0" indent="0">
              <a:lnSpc>
                <a:spcPct val="150000"/>
              </a:lnSpc>
              <a:buNone/>
            </a:pPr>
            <a:r>
              <a:rPr lang="en-GB" dirty="0"/>
              <a:t>Different interaction options, configurable tooltips </a:t>
            </a:r>
          </a:p>
          <a:p>
            <a:pPr marL="0" indent="0">
              <a:lnSpc>
                <a:spcPct val="150000"/>
              </a:lnSpc>
              <a:buNone/>
            </a:pPr>
            <a:r>
              <a:rPr lang="en-GB" dirty="0"/>
              <a:t>Certified visual, export to PDF supported</a:t>
            </a:r>
          </a:p>
        </p:txBody>
      </p:sp>
    </p:spTree>
    <p:extLst>
      <p:ext uri="{BB962C8B-B14F-4D97-AF65-F5344CB8AC3E}">
        <p14:creationId xmlns:p14="http://schemas.microsoft.com/office/powerpoint/2010/main" val="120629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55460-8A90-5580-E513-0693E23AD7FC}"/>
              </a:ext>
            </a:extLst>
          </p:cNvPr>
          <p:cNvSpPr>
            <a:spLocks noGrp="1"/>
          </p:cNvSpPr>
          <p:nvPr>
            <p:ph type="title"/>
          </p:nvPr>
        </p:nvSpPr>
        <p:spPr/>
        <p:txBody>
          <a:bodyPr/>
          <a:lstStyle/>
          <a:p>
            <a:r>
              <a:rPr lang="pt-BR" dirty="0"/>
              <a:t>Quick custom visual</a:t>
            </a:r>
          </a:p>
        </p:txBody>
      </p:sp>
    </p:spTree>
    <p:extLst>
      <p:ext uri="{BB962C8B-B14F-4D97-AF65-F5344CB8AC3E}">
        <p14:creationId xmlns:p14="http://schemas.microsoft.com/office/powerpoint/2010/main" val="3179641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A45486B-A890-959E-7BCD-7A1CBF29195F}"/>
              </a:ext>
            </a:extLst>
          </p:cNvPr>
          <p:cNvPicPr>
            <a:picLocks noGrp="1" noChangeAspect="1"/>
          </p:cNvPicPr>
          <p:nvPr>
            <p:ph idx="1"/>
          </p:nvPr>
        </p:nvPicPr>
        <p:blipFill>
          <a:blip r:embed="rId2"/>
          <a:stretch>
            <a:fillRect/>
          </a:stretch>
        </p:blipFill>
        <p:spPr>
          <a:xfrm>
            <a:off x="296316" y="1372470"/>
            <a:ext cx="8176034" cy="4113059"/>
          </a:xfrm>
          <a:prstGeom prst="rect">
            <a:avLst/>
          </a:prstGeom>
        </p:spPr>
      </p:pic>
      <p:sp>
        <p:nvSpPr>
          <p:cNvPr id="8" name="Content Placeholder 2">
            <a:extLst>
              <a:ext uri="{FF2B5EF4-FFF2-40B4-BE49-F238E27FC236}">
                <a16:creationId xmlns:a16="http://schemas.microsoft.com/office/drawing/2014/main" id="{686B5AB0-A9BB-529E-30CE-9A85074147CD}"/>
              </a:ext>
            </a:extLst>
          </p:cNvPr>
          <p:cNvSpPr txBox="1">
            <a:spLocks/>
          </p:cNvSpPr>
          <p:nvPr/>
        </p:nvSpPr>
        <p:spPr>
          <a:xfrm>
            <a:off x="8533052" y="1445342"/>
            <a:ext cx="3362632" cy="43950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swald" pitchFamily="2" charset="-1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swald"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swald"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swald"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Challenges:</a:t>
            </a:r>
          </a:p>
          <a:p>
            <a:pPr>
              <a:lnSpc>
                <a:spcPct val="120000"/>
              </a:lnSpc>
            </a:pPr>
            <a:r>
              <a:rPr lang="en-GB" sz="2400" dirty="0"/>
              <a:t>Simple chart that is hard to achieve with standard Power BI </a:t>
            </a:r>
            <a:r>
              <a:rPr lang="pl-PL" sz="2400" dirty="0"/>
              <a:t>capabilities</a:t>
            </a:r>
            <a:br>
              <a:rPr lang="pl-PL" sz="2400" dirty="0"/>
            </a:br>
            <a:endParaRPr lang="en-GB" sz="2400" dirty="0"/>
          </a:p>
          <a:p>
            <a:pPr marL="0" indent="0">
              <a:buNone/>
            </a:pPr>
            <a:r>
              <a:rPr lang="en-GB" sz="2400" dirty="0"/>
              <a:t>Links:</a:t>
            </a:r>
          </a:p>
          <a:p>
            <a:pPr>
              <a:lnSpc>
                <a:spcPct val="120000"/>
              </a:lnSpc>
            </a:pPr>
            <a:r>
              <a:rPr lang="en-US" sz="2400"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https://vega.github.io/vega-lite/examples/</a:t>
            </a:r>
            <a:endParaRPr lang="en-US" sz="2400" dirty="0">
              <a:solidFill>
                <a:schemeClr val="accent1">
                  <a:lumMod val="40000"/>
                  <a:lumOff val="60000"/>
                </a:schemeClr>
              </a:solidFill>
            </a:endParaRPr>
          </a:p>
          <a:p>
            <a:pPr>
              <a:lnSpc>
                <a:spcPct val="120000"/>
              </a:lnSpc>
            </a:pPr>
            <a:r>
              <a:rPr lang="en-US" sz="2400" dirty="0">
                <a:solidFill>
                  <a:schemeClr val="accent1">
                    <a:lumMod val="40000"/>
                    <a:lumOff val="60000"/>
                  </a:schemeClr>
                </a:solidFill>
                <a:hlinkClick r:id="rId4">
                  <a:extLst>
                    <a:ext uri="{A12FA001-AC4F-418D-AE19-62706E023703}">
                      <ahyp:hlinkClr xmlns:ahyp="http://schemas.microsoft.com/office/drawing/2018/hyperlinkcolor" val="tx"/>
                    </a:ext>
                  </a:extLst>
                </a:hlinkClick>
              </a:rPr>
              <a:t>https://vega.github.io/vega-lite/docs/</a:t>
            </a:r>
            <a:endParaRPr lang="pl-PL" sz="2400" dirty="0">
              <a:solidFill>
                <a:schemeClr val="accent1">
                  <a:lumMod val="40000"/>
                  <a:lumOff val="60000"/>
                </a:schemeClr>
              </a:solidFill>
            </a:endParaRPr>
          </a:p>
          <a:p>
            <a:pPr>
              <a:lnSpc>
                <a:spcPct val="120000"/>
              </a:lnSpc>
            </a:pPr>
            <a:endParaRPr lang="en-US" sz="2400" dirty="0">
              <a:solidFill>
                <a:schemeClr val="accent1">
                  <a:lumMod val="40000"/>
                  <a:lumOff val="60000"/>
                </a:schemeClr>
              </a:solidFill>
            </a:endParaRPr>
          </a:p>
          <a:p>
            <a:pPr marL="0" indent="0">
              <a:buNone/>
            </a:pPr>
            <a:endParaRPr lang="en-GB" sz="2400" dirty="0"/>
          </a:p>
          <a:p>
            <a:endParaRPr lang="en-GB" sz="2400" dirty="0"/>
          </a:p>
        </p:txBody>
      </p:sp>
    </p:spTree>
    <p:extLst>
      <p:ext uri="{BB962C8B-B14F-4D97-AF65-F5344CB8AC3E}">
        <p14:creationId xmlns:p14="http://schemas.microsoft.com/office/powerpoint/2010/main" val="334996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55460-8A90-5580-E513-0693E23AD7FC}"/>
              </a:ext>
            </a:extLst>
          </p:cNvPr>
          <p:cNvSpPr>
            <a:spLocks noGrp="1"/>
          </p:cNvSpPr>
          <p:nvPr>
            <p:ph type="title" idx="4294967295"/>
          </p:nvPr>
        </p:nvSpPr>
        <p:spPr>
          <a:xfrm>
            <a:off x="0" y="365125"/>
            <a:ext cx="8647113" cy="1325563"/>
          </a:xfrm>
        </p:spPr>
        <p:txBody>
          <a:bodyPr/>
          <a:lstStyle/>
          <a:p>
            <a:r>
              <a:rPr lang="pl-PL" dirty="0"/>
              <a:t>Quick custom visual</a:t>
            </a:r>
            <a:endParaRPr lang="en-US" dirty="0"/>
          </a:p>
        </p:txBody>
      </p:sp>
    </p:spTree>
    <p:extLst>
      <p:ext uri="{BB962C8B-B14F-4D97-AF65-F5344CB8AC3E}">
        <p14:creationId xmlns:p14="http://schemas.microsoft.com/office/powerpoint/2010/main" val="3877404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14780</TotalTime>
  <Words>773</Words>
  <Application>Microsoft Office PowerPoint</Application>
  <PresentationFormat>Widescreen</PresentationFormat>
  <Paragraphs>94</Paragraphs>
  <Slides>31</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Calibri</vt:lpstr>
      <vt:lpstr>Oswald</vt:lpstr>
      <vt:lpstr>Office Theme</vt:lpstr>
      <vt:lpstr>Deneb and Vega-Lite:  The Secret Weapon for  Custom Power BI Visuals</vt:lpstr>
      <vt:lpstr>About me</vt:lpstr>
      <vt:lpstr>Agenda</vt:lpstr>
      <vt:lpstr>Why Deneb visual</vt:lpstr>
      <vt:lpstr>Before Deneb</vt:lpstr>
      <vt:lpstr>Deneb</vt:lpstr>
      <vt:lpstr>Quick custom visual</vt:lpstr>
      <vt:lpstr>PowerPoint Presentation</vt:lpstr>
      <vt:lpstr>Quick custom visual</vt:lpstr>
      <vt:lpstr>PowerPoint Presentation</vt:lpstr>
      <vt:lpstr>PowerPoint Presentation</vt:lpstr>
      <vt:lpstr>Timeline visual </vt:lpstr>
      <vt:lpstr>PowerPoint Presentation</vt:lpstr>
      <vt:lpstr>Step 1. Create a visual</vt:lpstr>
      <vt:lpstr>Step 2. Enable interactivity</vt:lpstr>
      <vt:lpstr>Step 2. Enable interactivity</vt:lpstr>
      <vt:lpstr>Step 3. Adding a text mark with a conditional label</vt:lpstr>
      <vt:lpstr>Bullet chart with trellis</vt:lpstr>
      <vt:lpstr>PowerPoint Presentation</vt:lpstr>
      <vt:lpstr>Part 1 – Creating a partly similar chart</vt:lpstr>
      <vt:lpstr>Starting with axes</vt:lpstr>
      <vt:lpstr>Adding a transform section</vt:lpstr>
      <vt:lpstr>Defining bars. Spot the differences</vt:lpstr>
      <vt:lpstr>Defining labels</vt:lpstr>
      <vt:lpstr>Adding headers</vt:lpstr>
      <vt:lpstr>Step 2. Customization</vt:lpstr>
      <vt:lpstr>Striped background</vt:lpstr>
      <vt:lpstr>Add data labels over the bars</vt:lpstr>
      <vt:lpstr>Result</vt:lpstr>
      <vt:lpstr>Can ChatGPT make it even easier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Michał Sadowski</dc:creator>
  <cp:lastModifiedBy>Krystsina Kremianeuskaya</cp:lastModifiedBy>
  <cp:revision>18</cp:revision>
  <dcterms:created xsi:type="dcterms:W3CDTF">2024-04-18T18:49:17Z</dcterms:created>
  <dcterms:modified xsi:type="dcterms:W3CDTF">2024-05-15T14:57:23Z</dcterms:modified>
</cp:coreProperties>
</file>